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3.xml" ContentType="application/vnd.openxmlformats-officedocument.theme+xml"/>
  <Override PartName="/ppt/tags/tag8.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0.xml" ContentType="application/vnd.openxmlformats-officedocument.presentationml.tags+xml"/>
  <Override PartName="/ppt/notesSlides/notesSlide26.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54" r:id="rId5"/>
  </p:sldMasterIdLst>
  <p:notesMasterIdLst>
    <p:notesMasterId r:id="rId120"/>
  </p:notesMasterIdLst>
  <p:sldIdLst>
    <p:sldId id="571" r:id="rId6"/>
    <p:sldId id="258" r:id="rId7"/>
    <p:sldId id="569" r:id="rId8"/>
    <p:sldId id="566" r:id="rId9"/>
    <p:sldId id="568" r:id="rId10"/>
    <p:sldId id="266" r:id="rId11"/>
    <p:sldId id="267" r:id="rId12"/>
    <p:sldId id="268" r:id="rId13"/>
    <p:sldId id="269" r:id="rId14"/>
    <p:sldId id="270" r:id="rId15"/>
    <p:sldId id="620" r:id="rId16"/>
    <p:sldId id="273" r:id="rId17"/>
    <p:sldId id="276" r:id="rId18"/>
    <p:sldId id="275" r:id="rId19"/>
    <p:sldId id="277" r:id="rId20"/>
    <p:sldId id="274" r:id="rId21"/>
    <p:sldId id="278" r:id="rId22"/>
    <p:sldId id="285" r:id="rId23"/>
    <p:sldId id="281" r:id="rId24"/>
    <p:sldId id="282" r:id="rId25"/>
    <p:sldId id="283" r:id="rId26"/>
    <p:sldId id="284" r:id="rId27"/>
    <p:sldId id="286" r:id="rId28"/>
    <p:sldId id="621" r:id="rId29"/>
    <p:sldId id="572" r:id="rId30"/>
    <p:sldId id="259" r:id="rId31"/>
    <p:sldId id="577" r:id="rId32"/>
    <p:sldId id="579" r:id="rId33"/>
    <p:sldId id="580" r:id="rId34"/>
    <p:sldId id="581" r:id="rId35"/>
    <p:sldId id="622" r:id="rId36"/>
    <p:sldId id="279" r:id="rId37"/>
    <p:sldId id="582" r:id="rId38"/>
    <p:sldId id="583" r:id="rId39"/>
    <p:sldId id="584" r:id="rId40"/>
    <p:sldId id="585" r:id="rId41"/>
    <p:sldId id="289" r:id="rId42"/>
    <p:sldId id="290" r:id="rId43"/>
    <p:sldId id="587" r:id="rId44"/>
    <p:sldId id="287" r:id="rId45"/>
    <p:sldId id="288" r:id="rId46"/>
    <p:sldId id="588" r:id="rId47"/>
    <p:sldId id="292" r:id="rId48"/>
    <p:sldId id="293" r:id="rId49"/>
    <p:sldId id="590" r:id="rId50"/>
    <p:sldId id="623" r:id="rId51"/>
    <p:sldId id="591" r:id="rId52"/>
    <p:sldId id="272" r:id="rId53"/>
    <p:sldId id="624" r:id="rId54"/>
    <p:sldId id="593" r:id="rId55"/>
    <p:sldId id="596" r:id="rId56"/>
    <p:sldId id="597" r:id="rId57"/>
    <p:sldId id="598" r:id="rId58"/>
    <p:sldId id="599" r:id="rId59"/>
    <p:sldId id="625" r:id="rId60"/>
    <p:sldId id="397" r:id="rId61"/>
    <p:sldId id="306" r:id="rId62"/>
    <p:sldId id="307" r:id="rId63"/>
    <p:sldId id="308" r:id="rId64"/>
    <p:sldId id="309" r:id="rId65"/>
    <p:sldId id="312" r:id="rId66"/>
    <p:sldId id="626" r:id="rId67"/>
    <p:sldId id="506" r:id="rId68"/>
    <p:sldId id="628" r:id="rId69"/>
    <p:sldId id="629" r:id="rId70"/>
    <p:sldId id="627" r:id="rId71"/>
    <p:sldId id="630" r:id="rId72"/>
    <p:sldId id="505" r:id="rId73"/>
    <p:sldId id="631" r:id="rId74"/>
    <p:sldId id="632" r:id="rId75"/>
    <p:sldId id="633" r:id="rId76"/>
    <p:sldId id="604" r:id="rId77"/>
    <p:sldId id="605" r:id="rId78"/>
    <p:sldId id="606" r:id="rId79"/>
    <p:sldId id="607" r:id="rId80"/>
    <p:sldId id="261" r:id="rId81"/>
    <p:sldId id="262" r:id="rId82"/>
    <p:sldId id="263" r:id="rId83"/>
    <p:sldId id="264" r:id="rId84"/>
    <p:sldId id="608" r:id="rId85"/>
    <p:sldId id="265" r:id="rId86"/>
    <p:sldId id="609" r:id="rId87"/>
    <p:sldId id="610" r:id="rId88"/>
    <p:sldId id="602" r:id="rId89"/>
    <p:sldId id="611" r:id="rId90"/>
    <p:sldId id="600" r:id="rId91"/>
    <p:sldId id="612" r:id="rId92"/>
    <p:sldId id="340" r:id="rId93"/>
    <p:sldId id="366" r:id="rId94"/>
    <p:sldId id="364" r:id="rId95"/>
    <p:sldId id="613" r:id="rId96"/>
    <p:sldId id="348" r:id="rId97"/>
    <p:sldId id="381" r:id="rId98"/>
    <p:sldId id="634" r:id="rId99"/>
    <p:sldId id="615" r:id="rId100"/>
    <p:sldId id="635" r:id="rId101"/>
    <p:sldId id="601" r:id="rId102"/>
    <p:sldId id="636" r:id="rId103"/>
    <p:sldId id="616" r:id="rId104"/>
    <p:sldId id="617" r:id="rId105"/>
    <p:sldId id="618" r:id="rId106"/>
    <p:sldId id="345" r:id="rId107"/>
    <p:sldId id="619" r:id="rId108"/>
    <p:sldId id="351" r:id="rId109"/>
    <p:sldId id="350" r:id="rId110"/>
    <p:sldId id="354" r:id="rId111"/>
    <p:sldId id="355" r:id="rId112"/>
    <p:sldId id="352" r:id="rId113"/>
    <p:sldId id="356" r:id="rId114"/>
    <p:sldId id="359" r:id="rId115"/>
    <p:sldId id="360" r:id="rId116"/>
    <p:sldId id="378" r:id="rId117"/>
    <p:sldId id="346" r:id="rId118"/>
    <p:sldId id="339" r:id="rId119"/>
  </p:sldIdLst>
  <p:sldSz cx="9144000" cy="5143500" type="screen16x9"/>
  <p:notesSz cx="6858000" cy="9144000"/>
  <p:custDataLst>
    <p:tags r:id="rId121"/>
  </p:custDataLst>
  <p:defaultTex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orient="horz" pos="1620">
          <p15:clr>
            <a:srgbClr val="A4A3A4"/>
          </p15:clr>
        </p15:guide>
        <p15:guide id="4"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6E43"/>
    <a:srgbClr val="272827"/>
    <a:srgbClr val="A27E55"/>
    <a:srgbClr val="A5A5A5"/>
    <a:srgbClr val="6E6E6E"/>
    <a:srgbClr val="8888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04" autoAdjust="0"/>
    <p:restoredTop sz="86730" autoAdjust="0"/>
  </p:normalViewPr>
  <p:slideViewPr>
    <p:cSldViewPr snapToGrid="0">
      <p:cViewPr varScale="1">
        <p:scale>
          <a:sx n="125" d="100"/>
          <a:sy n="125" d="100"/>
        </p:scale>
        <p:origin x="1216" y="168"/>
      </p:cViewPr>
      <p:guideLst>
        <p:guide orient="horz" pos="2160"/>
        <p:guide pos="3840"/>
        <p:guide orient="horz" pos="1620"/>
        <p:guide pos="2880"/>
      </p:guideLst>
    </p:cSldViewPr>
  </p:slideViewPr>
  <p:notesTextViewPr>
    <p:cViewPr>
      <p:scale>
        <a:sx n="3" d="2"/>
        <a:sy n="3" d="2"/>
      </p:scale>
      <p:origin x="0" y="0"/>
    </p:cViewPr>
  </p:notesTextViewPr>
  <p:sorterViewPr>
    <p:cViewPr>
      <p:scale>
        <a:sx n="87" d="100"/>
        <a:sy n="87" d="100"/>
      </p:scale>
      <p:origin x="0" y="-1841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viewProps" Target="viewProps.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theme" Target="theme/theme1.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notesMaster" Target="notesMasters/notesMaster1.xml"/><Relationship Id="rId125"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tags" Target="tags/tag1.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3D4395-F4BB-4776-AD1A-E1F7520CF444}" type="datetimeFigureOut">
              <a:rPr lang="en-US" smtClean="0"/>
              <a:t>6/17/21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0993E8-77CB-4CE8-8134-9D98A3510F3A}" type="slidenum">
              <a:rPr lang="en-US" smtClean="0"/>
              <a:t>‹#›</a:t>
            </a:fld>
            <a:endParaRPr lang="en-US" dirty="0"/>
          </a:p>
        </p:txBody>
      </p:sp>
    </p:spTree>
    <p:extLst>
      <p:ext uri="{BB962C8B-B14F-4D97-AF65-F5344CB8AC3E}">
        <p14:creationId xmlns:p14="http://schemas.microsoft.com/office/powerpoint/2010/main" val="2575442279"/>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Limits the damage that can result from an accident or error.  It also reduces the number of potential interactions among privileged programs to the minimum for correct operation, so that the unintentional, unwanted, or improper used of privilege are less likely to occur.  Thus, if a question arises related to misuse of a privilege, the number of programs that must be audited is minimized.  If a mechanism can provide “firewalls” the principle of lease privilege provides a rationale for where to install the firewalls. The military security rule of “need to know” is an example of this privilege.</a:t>
            </a:r>
          </a:p>
          <a:p>
            <a:endParaRPr lang="en-US" dirty="0"/>
          </a:p>
        </p:txBody>
      </p:sp>
      <p:sp>
        <p:nvSpPr>
          <p:cNvPr id="4" name="Slide Number Placeholder 3"/>
          <p:cNvSpPr>
            <a:spLocks noGrp="1"/>
          </p:cNvSpPr>
          <p:nvPr>
            <p:ph type="sldNum" sz="quarter" idx="5"/>
          </p:nvPr>
        </p:nvSpPr>
        <p:spPr/>
        <p:txBody>
          <a:bodyPr/>
          <a:lstStyle/>
          <a:p>
            <a:fld id="{4C664DD4-D636-CD4A-B4C9-13DDA773DD25}" type="slidenum">
              <a:rPr lang="en-US" smtClean="0"/>
              <a:t>14</a:t>
            </a:fld>
            <a:endParaRPr lang="en-US"/>
          </a:p>
        </p:txBody>
      </p:sp>
    </p:spTree>
    <p:extLst>
      <p:ext uri="{BB962C8B-B14F-4D97-AF65-F5344CB8AC3E}">
        <p14:creationId xmlns:p14="http://schemas.microsoft.com/office/powerpoint/2010/main" val="105452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reject it? default value? strip the bad character and only keep the good one?</a:t>
            </a:r>
          </a:p>
        </p:txBody>
      </p:sp>
      <p:sp>
        <p:nvSpPr>
          <p:cNvPr id="4" name="Slide Number Placeholder 3"/>
          <p:cNvSpPr>
            <a:spLocks noGrp="1"/>
          </p:cNvSpPr>
          <p:nvPr>
            <p:ph type="sldNum" sz="quarter" idx="5"/>
          </p:nvPr>
        </p:nvSpPr>
        <p:spPr/>
        <p:txBody>
          <a:bodyPr/>
          <a:lstStyle/>
          <a:p>
            <a:fld id="{52DA2769-5C82-4E49-AB0C-E375A9A241AE}" type="slidenum">
              <a:rPr lang="en-US" smtClean="0"/>
              <a:t>50</a:t>
            </a:fld>
            <a:endParaRPr lang="en-US"/>
          </a:p>
        </p:txBody>
      </p:sp>
    </p:spTree>
    <p:extLst>
      <p:ext uri="{BB962C8B-B14F-4D97-AF65-F5344CB8AC3E}">
        <p14:creationId xmlns:p14="http://schemas.microsoft.com/office/powerpoint/2010/main" val="697975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kern="1200" dirty="0">
                <a:solidFill>
                  <a:schemeClr val="tx1"/>
                </a:solidFill>
                <a:latin typeface="+mn-lt"/>
                <a:ea typeface="+mn-ea"/>
                <a:cs typeface="+mn-cs"/>
              </a:rPr>
              <a:t>Max: 0111 1111  = 127,</a:t>
            </a:r>
          </a:p>
          <a:p>
            <a:r>
              <a:rPr lang="en-US" sz="800" kern="1200" dirty="0">
                <a:solidFill>
                  <a:schemeClr val="tx1"/>
                </a:solidFill>
                <a:latin typeface="+mn-lt"/>
                <a:ea typeface="+mn-ea"/>
                <a:cs typeface="+mn-cs"/>
              </a:rPr>
              <a:t>Min: 1000 0000  = -128 </a:t>
            </a:r>
            <a:endParaRPr lang="en-US" dirty="0"/>
          </a:p>
        </p:txBody>
      </p:sp>
      <p:sp>
        <p:nvSpPr>
          <p:cNvPr id="4" name="Slide Number Placeholder 3"/>
          <p:cNvSpPr>
            <a:spLocks noGrp="1"/>
          </p:cNvSpPr>
          <p:nvPr>
            <p:ph type="sldNum" sz="quarter" idx="5"/>
          </p:nvPr>
        </p:nvSpPr>
        <p:spPr/>
        <p:txBody>
          <a:bodyPr/>
          <a:lstStyle/>
          <a:p>
            <a:fld id="{6EE4256E-9D62-5D4D-879B-316FCA94D5D4}" type="slidenum">
              <a:rPr lang="en-US" smtClean="0"/>
              <a:t>66</a:t>
            </a:fld>
            <a:endParaRPr lang="en-US"/>
          </a:p>
        </p:txBody>
      </p:sp>
    </p:spTree>
    <p:extLst>
      <p:ext uri="{BB962C8B-B14F-4D97-AF65-F5344CB8AC3E}">
        <p14:creationId xmlns:p14="http://schemas.microsoft.com/office/powerpoint/2010/main" val="4118632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 are also languages such as Python and JavaScript in which programs are </a:t>
            </a:r>
            <a:r>
              <a:rPr lang="en-US" sz="1200" b="0" i="1" kern="1200" dirty="0">
                <a:solidFill>
                  <a:schemeClr val="tx1"/>
                </a:solidFill>
                <a:effectLst/>
                <a:latin typeface="+mn-lt"/>
                <a:ea typeface="+mn-ea"/>
                <a:cs typeface="+mn-cs"/>
              </a:rPr>
              <a:t>interpreted</a:t>
            </a:r>
            <a:r>
              <a:rPr lang="en-US" sz="1200" b="0" i="0" kern="1200" dirty="0">
                <a:solidFill>
                  <a:schemeClr val="tx1"/>
                </a:solidFill>
                <a:effectLst/>
                <a:latin typeface="+mn-lt"/>
                <a:ea typeface="+mn-ea"/>
                <a:cs typeface="+mn-cs"/>
              </a:rPr>
              <a:t> on the fly rather than compiled as a whole. Sometimes parts of interpreted code are compiled </a:t>
            </a:r>
            <a:r>
              <a:rPr lang="en-US" sz="1200" b="0" i="1" kern="1200" dirty="0">
                <a:solidFill>
                  <a:schemeClr val="tx1"/>
                </a:solidFill>
                <a:effectLst/>
                <a:latin typeface="+mn-lt"/>
                <a:ea typeface="+mn-ea"/>
                <a:cs typeface="+mn-cs"/>
              </a:rPr>
              <a:t>just in time (JIT)</a:t>
            </a:r>
            <a:r>
              <a:rPr lang="en-US" sz="1200" b="0" i="0" kern="1200" dirty="0">
                <a:solidFill>
                  <a:schemeClr val="tx1"/>
                </a:solidFill>
                <a:effectLst/>
                <a:latin typeface="+mn-lt"/>
                <a:ea typeface="+mn-ea"/>
                <a:cs typeface="+mn-cs"/>
              </a:rPr>
              <a:t>, as the program executes. This produces binary code in memory, which you can analyze using the techniques discussed in this book. Since analyzing interpreted languages requires language-specific specialized steps, I won’t go into detail on this process.</a:t>
            </a:r>
            <a:endParaRPr lang="en-US" dirty="0"/>
          </a:p>
        </p:txBody>
      </p:sp>
      <p:sp>
        <p:nvSpPr>
          <p:cNvPr id="4" name="Slide Number Placeholder 3"/>
          <p:cNvSpPr>
            <a:spLocks noGrp="1"/>
          </p:cNvSpPr>
          <p:nvPr>
            <p:ph type="sldNum" sz="quarter" idx="5"/>
          </p:nvPr>
        </p:nvSpPr>
        <p:spPr/>
        <p:txBody>
          <a:bodyPr/>
          <a:lstStyle/>
          <a:p>
            <a:fld id="{BC63D012-DE4B-9842-9362-97F89CC9E360}" type="slidenum">
              <a:rPr lang="en-US" smtClean="0"/>
              <a:t>70</a:t>
            </a:fld>
            <a:endParaRPr lang="en-US"/>
          </a:p>
        </p:txBody>
      </p:sp>
    </p:spTree>
    <p:extLst>
      <p:ext uri="{BB962C8B-B14F-4D97-AF65-F5344CB8AC3E}">
        <p14:creationId xmlns:p14="http://schemas.microsoft.com/office/powerpoint/2010/main" val="2943217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DA2769-5C82-4E49-AB0C-E375A9A241AE}" type="slidenum">
              <a:rPr lang="en-US" smtClean="0"/>
              <a:t>71</a:t>
            </a:fld>
            <a:endParaRPr lang="en-US"/>
          </a:p>
        </p:txBody>
      </p:sp>
    </p:spTree>
    <p:extLst>
      <p:ext uri="{BB962C8B-B14F-4D97-AF65-F5344CB8AC3E}">
        <p14:creationId xmlns:p14="http://schemas.microsoft.com/office/powerpoint/2010/main" val="9652482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the code does what it suppose to do?</a:t>
            </a:r>
          </a:p>
          <a:p>
            <a:r>
              <a:rPr lang="en-US" dirty="0"/>
              <a:t>Any flaws, bugs in it?</a:t>
            </a:r>
          </a:p>
        </p:txBody>
      </p:sp>
      <p:sp>
        <p:nvSpPr>
          <p:cNvPr id="4" name="Slide Number Placeholder 3"/>
          <p:cNvSpPr>
            <a:spLocks noGrp="1"/>
          </p:cNvSpPr>
          <p:nvPr>
            <p:ph type="sldNum" sz="quarter" idx="5"/>
          </p:nvPr>
        </p:nvSpPr>
        <p:spPr/>
        <p:txBody>
          <a:bodyPr/>
          <a:lstStyle/>
          <a:p>
            <a:fld id="{52DA2769-5C82-4E49-AB0C-E375A9A241AE}" type="slidenum">
              <a:rPr lang="en-US" smtClean="0"/>
              <a:t>72</a:t>
            </a:fld>
            <a:endParaRPr lang="en-US"/>
          </a:p>
        </p:txBody>
      </p:sp>
    </p:spTree>
    <p:extLst>
      <p:ext uri="{BB962C8B-B14F-4D97-AF65-F5344CB8AC3E}">
        <p14:creationId xmlns:p14="http://schemas.microsoft.com/office/powerpoint/2010/main" val="34328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some questions we want to answer before actually doing the job.</a:t>
            </a:r>
          </a:p>
        </p:txBody>
      </p:sp>
      <p:sp>
        <p:nvSpPr>
          <p:cNvPr id="4" name="Slide Number Placeholder 3"/>
          <p:cNvSpPr>
            <a:spLocks noGrp="1"/>
          </p:cNvSpPr>
          <p:nvPr>
            <p:ph type="sldNum" sz="quarter" idx="5"/>
          </p:nvPr>
        </p:nvSpPr>
        <p:spPr/>
        <p:txBody>
          <a:bodyPr/>
          <a:lstStyle/>
          <a:p>
            <a:fld id="{52DA2769-5C82-4E49-AB0C-E375A9A241AE}" type="slidenum">
              <a:rPr lang="en-US" smtClean="0"/>
              <a:t>73</a:t>
            </a:fld>
            <a:endParaRPr lang="en-US"/>
          </a:p>
        </p:txBody>
      </p:sp>
    </p:spTree>
    <p:extLst>
      <p:ext uri="{BB962C8B-B14F-4D97-AF65-F5344CB8AC3E}">
        <p14:creationId xmlns:p14="http://schemas.microsoft.com/office/powerpoint/2010/main" val="467013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still on track</a:t>
            </a:r>
          </a:p>
        </p:txBody>
      </p:sp>
      <p:sp>
        <p:nvSpPr>
          <p:cNvPr id="4" name="Slide Number Placeholder 3"/>
          <p:cNvSpPr>
            <a:spLocks noGrp="1"/>
          </p:cNvSpPr>
          <p:nvPr>
            <p:ph type="sldNum" sz="quarter" idx="5"/>
          </p:nvPr>
        </p:nvSpPr>
        <p:spPr/>
        <p:txBody>
          <a:bodyPr/>
          <a:lstStyle/>
          <a:p>
            <a:fld id="{52DA2769-5C82-4E49-AB0C-E375A9A241AE}" type="slidenum">
              <a:rPr lang="en-US" smtClean="0"/>
              <a:t>81</a:t>
            </a:fld>
            <a:endParaRPr lang="en-US"/>
          </a:p>
        </p:txBody>
      </p:sp>
    </p:spTree>
    <p:extLst>
      <p:ext uri="{BB962C8B-B14F-4D97-AF65-F5344CB8AC3E}">
        <p14:creationId xmlns:p14="http://schemas.microsoft.com/office/powerpoint/2010/main" val="33115457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DA2769-5C82-4E49-AB0C-E375A9A241AE}" type="slidenum">
              <a:rPr lang="en-US" smtClean="0"/>
              <a:t>85</a:t>
            </a:fld>
            <a:endParaRPr lang="en-US"/>
          </a:p>
        </p:txBody>
      </p:sp>
    </p:spTree>
    <p:extLst>
      <p:ext uri="{BB962C8B-B14F-4D97-AF65-F5344CB8AC3E}">
        <p14:creationId xmlns:p14="http://schemas.microsoft.com/office/powerpoint/2010/main" val="1796757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3BED46-56AE-6A49-B8CB-92955E0A7D7A}" type="slidenum">
              <a:rPr lang="en-US" smtClean="0"/>
              <a:t>87</a:t>
            </a:fld>
            <a:endParaRPr lang="en-US"/>
          </a:p>
        </p:txBody>
      </p:sp>
    </p:spTree>
    <p:extLst>
      <p:ext uri="{BB962C8B-B14F-4D97-AF65-F5344CB8AC3E}">
        <p14:creationId xmlns:p14="http://schemas.microsoft.com/office/powerpoint/2010/main" val="9133471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tired or impatient</a:t>
            </a:r>
          </a:p>
          <a:p>
            <a:r>
              <a:rPr lang="en-US" dirty="0"/>
              <a:t>time consuming</a:t>
            </a:r>
          </a:p>
          <a:p>
            <a:r>
              <a:rPr lang="en-US" dirty="0"/>
              <a:t>common vulnerability classes</a:t>
            </a:r>
          </a:p>
        </p:txBody>
      </p:sp>
      <p:sp>
        <p:nvSpPr>
          <p:cNvPr id="4" name="Slide Number Placeholder 3"/>
          <p:cNvSpPr>
            <a:spLocks noGrp="1"/>
          </p:cNvSpPr>
          <p:nvPr>
            <p:ph type="sldNum" sz="quarter" idx="5"/>
          </p:nvPr>
        </p:nvSpPr>
        <p:spPr/>
        <p:txBody>
          <a:bodyPr/>
          <a:lstStyle/>
          <a:p>
            <a:fld id="{CB3BED46-56AE-6A49-B8CB-92955E0A7D7A}" type="slidenum">
              <a:rPr lang="en-US" smtClean="0"/>
              <a:t>88</a:t>
            </a:fld>
            <a:endParaRPr lang="en-US"/>
          </a:p>
        </p:txBody>
      </p:sp>
    </p:spTree>
    <p:extLst>
      <p:ext uri="{BB962C8B-B14F-4D97-AF65-F5344CB8AC3E}">
        <p14:creationId xmlns:p14="http://schemas.microsoft.com/office/powerpoint/2010/main" val="3523229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664DD4-D636-CD4A-B4C9-13DDA773DD25}" type="slidenum">
              <a:rPr lang="en-US" smtClean="0"/>
              <a:t>15</a:t>
            </a:fld>
            <a:endParaRPr lang="en-US"/>
          </a:p>
        </p:txBody>
      </p:sp>
    </p:spTree>
    <p:extLst>
      <p:ext uri="{BB962C8B-B14F-4D97-AF65-F5344CB8AC3E}">
        <p14:creationId xmlns:p14="http://schemas.microsoft.com/office/powerpoint/2010/main" val="3715595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3BED46-56AE-6A49-B8CB-92955E0A7D7A}" type="slidenum">
              <a:rPr lang="en-US" smtClean="0"/>
              <a:t>89</a:t>
            </a:fld>
            <a:endParaRPr lang="en-US"/>
          </a:p>
        </p:txBody>
      </p:sp>
    </p:spTree>
    <p:extLst>
      <p:ext uri="{BB962C8B-B14F-4D97-AF65-F5344CB8AC3E}">
        <p14:creationId xmlns:p14="http://schemas.microsoft.com/office/powerpoint/2010/main" val="25899764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advan</a:t>
            </a:r>
            <a:r>
              <a:rPr lang="en-US" dirty="0"/>
              <a:t>: fast, and simple</a:t>
            </a:r>
          </a:p>
          <a:p>
            <a:r>
              <a:rPr lang="en-US" dirty="0"/>
              <a:t>disad1: these strategies don’t encourage a strong  understanding of the code</a:t>
            </a:r>
          </a:p>
          <a:p>
            <a:r>
              <a:rPr lang="en-US" dirty="0"/>
              <a:t>disad2: ignore vulnerabilities that don’t fit the rather limited candidate point definitions.</a:t>
            </a:r>
          </a:p>
        </p:txBody>
      </p:sp>
      <p:sp>
        <p:nvSpPr>
          <p:cNvPr id="4" name="Slide Number Placeholder 3"/>
          <p:cNvSpPr>
            <a:spLocks noGrp="1"/>
          </p:cNvSpPr>
          <p:nvPr>
            <p:ph type="sldNum" sz="quarter" idx="5"/>
          </p:nvPr>
        </p:nvSpPr>
        <p:spPr/>
        <p:txBody>
          <a:bodyPr/>
          <a:lstStyle/>
          <a:p>
            <a:fld id="{CB3BED46-56AE-6A49-B8CB-92955E0A7D7A}" type="slidenum">
              <a:rPr lang="en-US" smtClean="0"/>
              <a:t>90</a:t>
            </a:fld>
            <a:endParaRPr lang="en-US"/>
          </a:p>
        </p:txBody>
      </p:sp>
    </p:spTree>
    <p:extLst>
      <p:ext uri="{BB962C8B-B14F-4D97-AF65-F5344CB8AC3E}">
        <p14:creationId xmlns:p14="http://schemas.microsoft.com/office/powerpoint/2010/main" val="23462356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a:extLst>
              <a:ext uri="{FF2B5EF4-FFF2-40B4-BE49-F238E27FC236}">
                <a16:creationId xmlns:a16="http://schemas.microsoft.com/office/drawing/2014/main" id="{F47E82CA-948B-9F4E-BC53-8A7FB8DF52E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a:defRPr sz="1200">
                <a:solidFill>
                  <a:schemeClr val="tx1"/>
                </a:solidFill>
                <a:latin typeface="Arial" panose="020B0604020202020204" pitchFamily="34" charset="0"/>
              </a:defRPr>
            </a:lvl1pPr>
            <a:lvl2pPr marL="742950" indent="-285750" algn="ctr">
              <a:defRPr sz="1200">
                <a:solidFill>
                  <a:schemeClr val="tx1"/>
                </a:solidFill>
                <a:latin typeface="Arial" panose="020B0604020202020204" pitchFamily="34" charset="0"/>
              </a:defRPr>
            </a:lvl2pPr>
            <a:lvl3pPr marL="1143000" indent="-228600" algn="ctr">
              <a:defRPr sz="1200">
                <a:solidFill>
                  <a:schemeClr val="tx1"/>
                </a:solidFill>
                <a:latin typeface="Arial" panose="020B0604020202020204" pitchFamily="34" charset="0"/>
              </a:defRPr>
            </a:lvl3pPr>
            <a:lvl4pPr marL="1600200" indent="-228600" algn="ctr">
              <a:defRPr sz="1200">
                <a:solidFill>
                  <a:schemeClr val="tx1"/>
                </a:solidFill>
                <a:latin typeface="Arial" panose="020B0604020202020204" pitchFamily="34" charset="0"/>
              </a:defRPr>
            </a:lvl4pPr>
            <a:lvl5pPr marL="2057400" indent="-228600" algn="ctr">
              <a:defRPr sz="1200">
                <a:solidFill>
                  <a:schemeClr val="tx1"/>
                </a:solidFill>
                <a:latin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defRPr>
            </a:lvl9pPr>
          </a:lstStyle>
          <a:p>
            <a:pPr algn="r"/>
            <a:fld id="{FE0A3CF0-ECC7-8D41-BCB3-C3F5241606F3}" type="slidenum">
              <a:rPr lang="en-US" altLang="en-US"/>
              <a:pPr algn="r"/>
              <a:t>92</a:t>
            </a:fld>
            <a:endParaRPr lang="en-US" altLang="en-US"/>
          </a:p>
        </p:txBody>
      </p:sp>
      <p:sp>
        <p:nvSpPr>
          <p:cNvPr id="87042" name="Rectangle 2">
            <a:extLst>
              <a:ext uri="{FF2B5EF4-FFF2-40B4-BE49-F238E27FC236}">
                <a16:creationId xmlns:a16="http://schemas.microsoft.com/office/drawing/2014/main" id="{84325623-6424-7E4A-886A-B862679EC76B}"/>
              </a:ext>
            </a:extLst>
          </p:cNvPr>
          <p:cNvSpPr>
            <a:spLocks noGrp="1" noRot="1" noChangeAspect="1" noChangeArrowheads="1" noTextEdit="1"/>
          </p:cNvSpPr>
          <p:nvPr>
            <p:ph type="sldImg"/>
          </p:nvPr>
        </p:nvSpPr>
        <p:spPr>
          <a:ln/>
        </p:spPr>
      </p:sp>
      <p:sp>
        <p:nvSpPr>
          <p:cNvPr id="87043" name="Rectangle 3">
            <a:extLst>
              <a:ext uri="{FF2B5EF4-FFF2-40B4-BE49-F238E27FC236}">
                <a16:creationId xmlns:a16="http://schemas.microsoft.com/office/drawing/2014/main" id="{B2B9D1FC-044B-4D45-A6D3-BECBE7BD392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sz="1200" b="1" i="0" kern="1200" dirty="0">
                <a:solidFill>
                  <a:schemeClr val="tx1"/>
                </a:solidFill>
                <a:effectLst/>
                <a:latin typeface="+mn-lt"/>
                <a:ea typeface="+mn-ea"/>
                <a:cs typeface="+mn-cs"/>
              </a:rPr>
              <a:t>The source analysis tool may be limited in the classes of vulnerabilities they can detect</a:t>
            </a:r>
            <a:endParaRPr lang="en-US" altLang="en-US" dirty="0"/>
          </a:p>
        </p:txBody>
      </p:sp>
    </p:spTree>
    <p:extLst>
      <p:ext uri="{BB962C8B-B14F-4D97-AF65-F5344CB8AC3E}">
        <p14:creationId xmlns:p14="http://schemas.microsoft.com/office/powerpoint/2010/main" val="7624579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advan</a:t>
            </a:r>
            <a:r>
              <a:rPr lang="en-US" dirty="0"/>
              <a:t>: fast, and simple</a:t>
            </a:r>
          </a:p>
          <a:p>
            <a:r>
              <a:rPr lang="en-US" dirty="0"/>
              <a:t>disad1: these strategies don’t encourage a strong  understanding of the code</a:t>
            </a:r>
          </a:p>
          <a:p>
            <a:r>
              <a:rPr lang="en-US" dirty="0"/>
              <a:t>disad2: ignore vulnerabilities that don’t fit the rather limited candidate point definitions.</a:t>
            </a:r>
          </a:p>
        </p:txBody>
      </p:sp>
      <p:sp>
        <p:nvSpPr>
          <p:cNvPr id="4" name="Slide Number Placeholder 3"/>
          <p:cNvSpPr>
            <a:spLocks noGrp="1"/>
          </p:cNvSpPr>
          <p:nvPr>
            <p:ph type="sldNum" sz="quarter" idx="5"/>
          </p:nvPr>
        </p:nvSpPr>
        <p:spPr/>
        <p:txBody>
          <a:bodyPr/>
          <a:lstStyle/>
          <a:p>
            <a:fld id="{CB3BED46-56AE-6A49-B8CB-92955E0A7D7A}" type="slidenum">
              <a:rPr lang="en-US" smtClean="0"/>
              <a:t>93</a:t>
            </a:fld>
            <a:endParaRPr lang="en-US"/>
          </a:p>
        </p:txBody>
      </p:sp>
    </p:spTree>
    <p:extLst>
      <p:ext uri="{BB962C8B-B14F-4D97-AF65-F5344CB8AC3E}">
        <p14:creationId xmlns:p14="http://schemas.microsoft.com/office/powerpoint/2010/main" val="27732972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DA2769-5C82-4E49-AB0C-E375A9A241AE}" type="slidenum">
              <a:rPr lang="en-US" smtClean="0"/>
              <a:t>94</a:t>
            </a:fld>
            <a:endParaRPr lang="en-US"/>
          </a:p>
        </p:txBody>
      </p:sp>
    </p:spTree>
    <p:extLst>
      <p:ext uri="{BB962C8B-B14F-4D97-AF65-F5344CB8AC3E}">
        <p14:creationId xmlns:p14="http://schemas.microsoft.com/office/powerpoint/2010/main" val="8380700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Many types of security vulnerabilities are very difficult to find automatically, such as authentication problems, access control issues, insecure use of cryptography, etc. </a:t>
            </a:r>
          </a:p>
          <a:p>
            <a:endParaRPr lang="en-US" dirty="0"/>
          </a:p>
        </p:txBody>
      </p:sp>
      <p:sp>
        <p:nvSpPr>
          <p:cNvPr id="4" name="Slide Number Placeholder 3"/>
          <p:cNvSpPr>
            <a:spLocks noGrp="1"/>
          </p:cNvSpPr>
          <p:nvPr>
            <p:ph type="sldNum" sz="quarter" idx="5"/>
          </p:nvPr>
        </p:nvSpPr>
        <p:spPr/>
        <p:txBody>
          <a:bodyPr/>
          <a:lstStyle/>
          <a:p>
            <a:fld id="{52DA2769-5C82-4E49-AB0C-E375A9A241AE}" type="slidenum">
              <a:rPr lang="en-US" smtClean="0"/>
              <a:t>95</a:t>
            </a:fld>
            <a:endParaRPr lang="en-US"/>
          </a:p>
        </p:txBody>
      </p:sp>
    </p:spTree>
    <p:extLst>
      <p:ext uri="{BB962C8B-B14F-4D97-AF65-F5344CB8AC3E}">
        <p14:creationId xmlns:p14="http://schemas.microsoft.com/office/powerpoint/2010/main" val="40122157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Static analysis vs. dynamic analysis</a:t>
            </a:r>
          </a:p>
          <a:p>
            <a:pPr lvl="1"/>
            <a:r>
              <a:rPr lang="en-US" sz="2000" dirty="0">
                <a:solidFill>
                  <a:srgbClr val="0070C0"/>
                </a:solidFill>
              </a:rPr>
              <a:t>Static analysis </a:t>
            </a:r>
            <a:r>
              <a:rPr lang="en-US" sz="2000" dirty="0"/>
              <a:t>techniques reason about a binary without running it.</a:t>
            </a:r>
          </a:p>
          <a:p>
            <a:pPr lvl="2"/>
            <a:r>
              <a:rPr lang="en-US" sz="1800" dirty="0"/>
              <a:t>Pros: Don’t need a CPU that can run the binary.</a:t>
            </a:r>
          </a:p>
          <a:p>
            <a:pPr lvl="2"/>
            <a:r>
              <a:rPr lang="en-US" sz="1800" dirty="0"/>
              <a:t>Cons: No knowledge of the binary’s runtime state, challenging.</a:t>
            </a:r>
          </a:p>
          <a:p>
            <a:pPr lvl="1"/>
            <a:r>
              <a:rPr lang="en-US" sz="2000" dirty="0">
                <a:solidFill>
                  <a:srgbClr val="0070C0"/>
                </a:solidFill>
              </a:rPr>
              <a:t>Dynamic analysis </a:t>
            </a:r>
            <a:r>
              <a:rPr lang="en-US" sz="2000" dirty="0"/>
              <a:t>executes the binary and analyzes it as it executes.</a:t>
            </a:r>
          </a:p>
          <a:p>
            <a:pPr lvl="2"/>
            <a:r>
              <a:rPr lang="en-US" sz="1800" dirty="0"/>
              <a:t>Pros: Have full knowledge of the entire runtime state.</a:t>
            </a:r>
          </a:p>
          <a:p>
            <a:pPr lvl="2"/>
            <a:r>
              <a:rPr lang="en-US" sz="1800" dirty="0"/>
              <a:t>Cons: You see only the executed code, may miss other parts of the program.</a:t>
            </a:r>
          </a:p>
          <a:p>
            <a:endParaRPr lang="en-US" dirty="0"/>
          </a:p>
        </p:txBody>
      </p:sp>
      <p:sp>
        <p:nvSpPr>
          <p:cNvPr id="4" name="Slide Number Placeholder 3"/>
          <p:cNvSpPr>
            <a:spLocks noGrp="1"/>
          </p:cNvSpPr>
          <p:nvPr>
            <p:ph type="sldNum" sz="quarter" idx="5"/>
          </p:nvPr>
        </p:nvSpPr>
        <p:spPr/>
        <p:txBody>
          <a:bodyPr/>
          <a:lstStyle/>
          <a:p>
            <a:fld id="{52DA2769-5C82-4E49-AB0C-E375A9A241AE}" type="slidenum">
              <a:rPr lang="en-US" smtClean="0"/>
              <a:t>99</a:t>
            </a:fld>
            <a:endParaRPr lang="en-US"/>
          </a:p>
        </p:txBody>
      </p:sp>
    </p:spTree>
    <p:extLst>
      <p:ext uri="{BB962C8B-B14F-4D97-AF65-F5344CB8AC3E}">
        <p14:creationId xmlns:p14="http://schemas.microsoft.com/office/powerpoint/2010/main" val="6395928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how they generate inputs</a:t>
            </a:r>
          </a:p>
          <a:p>
            <a:endParaRPr lang="en-US" dirty="0"/>
          </a:p>
        </p:txBody>
      </p:sp>
      <p:sp>
        <p:nvSpPr>
          <p:cNvPr id="4" name="Slide Number Placeholder 3"/>
          <p:cNvSpPr>
            <a:spLocks noGrp="1"/>
          </p:cNvSpPr>
          <p:nvPr>
            <p:ph type="sldNum" sz="quarter" idx="5"/>
          </p:nvPr>
        </p:nvSpPr>
        <p:spPr/>
        <p:txBody>
          <a:bodyPr/>
          <a:lstStyle/>
          <a:p>
            <a:fld id="{30D0E6DF-98D3-AC48-9985-1A1D296D1B04}" type="slidenum">
              <a:rPr lang="en-US" smtClean="0"/>
              <a:t>105</a:t>
            </a:fld>
            <a:endParaRPr lang="en-US"/>
          </a:p>
        </p:txBody>
      </p:sp>
    </p:spTree>
    <p:extLst>
      <p:ext uri="{BB962C8B-B14F-4D97-AF65-F5344CB8AC3E}">
        <p14:creationId xmlns:p14="http://schemas.microsoft.com/office/powerpoint/2010/main" val="29782100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Line coverage: percentage of source code lines executed by test cases.</a:t>
            </a:r>
          </a:p>
          <a:p>
            <a:pPr>
              <a:lnSpc>
                <a:spcPct val="90000"/>
              </a:lnSpc>
            </a:pPr>
            <a:r>
              <a:rPr lang="en-US" altLang="zh-CN" b="1" dirty="0">
                <a:ea typeface="宋体" panose="02010600030101010101" pitchFamily="2" charset="-122"/>
              </a:rPr>
              <a:t>Branch coverage</a:t>
            </a:r>
          </a:p>
          <a:p>
            <a:pPr lvl="1">
              <a:lnSpc>
                <a:spcPct val="100000"/>
              </a:lnSpc>
            </a:pPr>
            <a:r>
              <a:rPr lang="en-US" altLang="zh-CN" b="1" dirty="0">
                <a:ea typeface="宋体" panose="02010600030101010101" pitchFamily="2" charset="-122"/>
              </a:rPr>
              <a:t>Measures how many branches in code have been taken (conditional </a:t>
            </a:r>
            <a:r>
              <a:rPr lang="en-US" altLang="zh-CN" b="1" dirty="0" err="1">
                <a:ea typeface="宋体" panose="02010600030101010101" pitchFamily="2" charset="-122"/>
              </a:rPr>
              <a:t>jmps</a:t>
            </a:r>
            <a:r>
              <a:rPr lang="en-US" altLang="zh-CN" b="1" dirty="0">
                <a:ea typeface="宋体" panose="02010600030101010101" pitchFamily="2" charset="-122"/>
              </a:rPr>
              <a:t>)</a:t>
            </a:r>
          </a:p>
          <a:p>
            <a:pPr>
              <a:lnSpc>
                <a:spcPct val="90000"/>
              </a:lnSpc>
            </a:pPr>
            <a:r>
              <a:rPr lang="en-US" altLang="zh-CN" b="1" dirty="0">
                <a:ea typeface="宋体" panose="02010600030101010101" pitchFamily="2" charset="-122"/>
              </a:rPr>
              <a:t>Path coverage</a:t>
            </a:r>
          </a:p>
          <a:p>
            <a:pPr lvl="1">
              <a:lnSpc>
                <a:spcPct val="100000"/>
              </a:lnSpc>
            </a:pPr>
            <a:r>
              <a:rPr lang="en-US" altLang="zh-CN" b="1" dirty="0">
                <a:ea typeface="宋体" panose="02010600030101010101" pitchFamily="2" charset="-122"/>
              </a:rPr>
              <a:t>Measures how many paths have been taken</a:t>
            </a:r>
            <a:endParaRPr lang="en-US" altLang="zh-CN" dirty="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0D0E6DF-98D3-AC48-9985-1A1D296D1B04}" type="slidenum">
              <a:rPr lang="en-US" smtClean="0"/>
              <a:t>109</a:t>
            </a:fld>
            <a:endParaRPr lang="en-US"/>
          </a:p>
        </p:txBody>
      </p:sp>
    </p:spTree>
    <p:extLst>
      <p:ext uri="{BB962C8B-B14F-4D97-AF65-F5344CB8AC3E}">
        <p14:creationId xmlns:p14="http://schemas.microsoft.com/office/powerpoint/2010/main" val="2442560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too many decisions to adequately consider, to a default of deny is the only prudent design choice.  </a:t>
            </a:r>
          </a:p>
          <a:p>
            <a:endParaRPr lang="en-US" dirty="0"/>
          </a:p>
        </p:txBody>
      </p:sp>
      <p:sp>
        <p:nvSpPr>
          <p:cNvPr id="4" name="Slide Number Placeholder 3"/>
          <p:cNvSpPr>
            <a:spLocks noGrp="1"/>
          </p:cNvSpPr>
          <p:nvPr>
            <p:ph type="sldNum" sz="quarter" idx="5"/>
          </p:nvPr>
        </p:nvSpPr>
        <p:spPr/>
        <p:txBody>
          <a:bodyPr/>
          <a:lstStyle/>
          <a:p>
            <a:fld id="{4C664DD4-D636-CD4A-B4C9-13DDA773DD25}" type="slidenum">
              <a:rPr lang="en-US" smtClean="0"/>
              <a:t>16</a:t>
            </a:fld>
            <a:endParaRPr lang="en-US"/>
          </a:p>
        </p:txBody>
      </p:sp>
    </p:spTree>
    <p:extLst>
      <p:ext uri="{BB962C8B-B14F-4D97-AF65-F5344CB8AC3E}">
        <p14:creationId xmlns:p14="http://schemas.microsoft.com/office/powerpoint/2010/main" val="448117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DA2769-5C82-4E49-AB0C-E375A9A241AE}" type="slidenum">
              <a:rPr lang="en-US" smtClean="0"/>
              <a:t>20</a:t>
            </a:fld>
            <a:endParaRPr lang="en-US"/>
          </a:p>
        </p:txBody>
      </p:sp>
    </p:spTree>
    <p:extLst>
      <p:ext uri="{BB962C8B-B14F-4D97-AF65-F5344CB8AC3E}">
        <p14:creationId xmlns:p14="http://schemas.microsoft.com/office/powerpoint/2010/main" val="936781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95627E-C74A-9C4F-9BAC-900D0282584F}" type="slidenum">
              <a:rPr lang="en-US" smtClean="0"/>
              <a:t>25</a:t>
            </a:fld>
            <a:endParaRPr lang="en-US"/>
          </a:p>
        </p:txBody>
      </p:sp>
    </p:spTree>
    <p:extLst>
      <p:ext uri="{BB962C8B-B14F-4D97-AF65-F5344CB8AC3E}">
        <p14:creationId xmlns:p14="http://schemas.microsoft.com/office/powerpoint/2010/main" val="7583035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out a way to talk about secure coding with showing any code.</a:t>
            </a:r>
          </a:p>
          <a:p>
            <a:r>
              <a:rPr lang="en-US" dirty="0"/>
              <a:t>different language has its own pros and cons.</a:t>
            </a:r>
          </a:p>
        </p:txBody>
      </p:sp>
      <p:sp>
        <p:nvSpPr>
          <p:cNvPr id="4" name="Slide Number Placeholder 3"/>
          <p:cNvSpPr>
            <a:spLocks noGrp="1"/>
          </p:cNvSpPr>
          <p:nvPr>
            <p:ph type="sldNum" sz="quarter" idx="5"/>
          </p:nvPr>
        </p:nvSpPr>
        <p:spPr/>
        <p:txBody>
          <a:bodyPr/>
          <a:lstStyle/>
          <a:p>
            <a:fld id="{52DA2769-5C82-4E49-AB0C-E375A9A241AE}" type="slidenum">
              <a:rPr lang="en-US" smtClean="0"/>
              <a:t>45</a:t>
            </a:fld>
            <a:endParaRPr lang="en-US"/>
          </a:p>
        </p:txBody>
      </p:sp>
    </p:spTree>
    <p:extLst>
      <p:ext uri="{BB962C8B-B14F-4D97-AF65-F5344CB8AC3E}">
        <p14:creationId xmlns:p14="http://schemas.microsoft.com/office/powerpoint/2010/main" val="1567250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DA2769-5C82-4E49-AB0C-E375A9A241AE}" type="slidenum">
              <a:rPr lang="en-US" smtClean="0"/>
              <a:t>47</a:t>
            </a:fld>
            <a:endParaRPr lang="en-US"/>
          </a:p>
        </p:txBody>
      </p:sp>
    </p:spTree>
    <p:extLst>
      <p:ext uri="{BB962C8B-B14F-4D97-AF65-F5344CB8AC3E}">
        <p14:creationId xmlns:p14="http://schemas.microsoft.com/office/powerpoint/2010/main" val="2337175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To be able to implement a secure program. we need to think about these two questions.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 defensive driving, you assume other drivers will make mistakes that can lead to accidents involving your vehicle, so you take a proactive approach for protecting your car against those things, like driving extra carefully and always expecting people to do stupid stuff.</a:t>
            </a:r>
          </a:p>
          <a:p>
            <a:endParaRPr lang="en-US" dirty="0"/>
          </a:p>
        </p:txBody>
      </p:sp>
      <p:sp>
        <p:nvSpPr>
          <p:cNvPr id="4" name="Slide Number Placeholder 3"/>
          <p:cNvSpPr>
            <a:spLocks noGrp="1"/>
          </p:cNvSpPr>
          <p:nvPr>
            <p:ph type="sldNum" sz="quarter" idx="5"/>
          </p:nvPr>
        </p:nvSpPr>
        <p:spPr/>
        <p:txBody>
          <a:bodyPr/>
          <a:lstStyle/>
          <a:p>
            <a:fld id="{52DA2769-5C82-4E49-AB0C-E375A9A241AE}" type="slidenum">
              <a:rPr lang="en-US" smtClean="0"/>
              <a:t>48</a:t>
            </a:fld>
            <a:endParaRPr lang="en-US"/>
          </a:p>
        </p:txBody>
      </p:sp>
    </p:spTree>
    <p:extLst>
      <p:ext uri="{BB962C8B-B14F-4D97-AF65-F5344CB8AC3E}">
        <p14:creationId xmlns:p14="http://schemas.microsoft.com/office/powerpoint/2010/main" val="1996519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0993E8-77CB-4CE8-8134-9D98A3510F3A}" type="slidenum">
              <a:rPr lang="en-US" smtClean="0"/>
              <a:t>49</a:t>
            </a:fld>
            <a:endParaRPr lang="en-US" dirty="0"/>
          </a:p>
        </p:txBody>
      </p:sp>
    </p:spTree>
    <p:extLst>
      <p:ext uri="{BB962C8B-B14F-4D97-AF65-F5344CB8AC3E}">
        <p14:creationId xmlns:p14="http://schemas.microsoft.com/office/powerpoint/2010/main" val="19338578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7483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p:cNvSpPr/>
          <p:nvPr userDrawn="1"/>
        </p:nvSpPr>
        <p:spPr>
          <a:xfrm>
            <a:off x="-31749" y="626619"/>
            <a:ext cx="214313" cy="317944"/>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solidFill>
                <a:schemeClr val="bg2">
                  <a:lumMod val="50000"/>
                </a:schemeClr>
              </a:solidFill>
            </a:endParaRPr>
          </a:p>
        </p:txBody>
      </p:sp>
      <p:sp>
        <p:nvSpPr>
          <p:cNvPr id="23" name="Text Placeholder 22"/>
          <p:cNvSpPr>
            <a:spLocks noGrp="1"/>
          </p:cNvSpPr>
          <p:nvPr>
            <p:ph type="body" sz="quarter" idx="10"/>
          </p:nvPr>
        </p:nvSpPr>
        <p:spPr>
          <a:xfrm>
            <a:off x="914400" y="944563"/>
            <a:ext cx="7646051" cy="32818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itle 23"/>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3690573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Rectangle 4"/>
          <p:cNvSpPr/>
          <p:nvPr userDrawn="1"/>
        </p:nvSpPr>
        <p:spPr>
          <a:xfrm>
            <a:off x="-31749" y="354766"/>
            <a:ext cx="214313" cy="589797"/>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solidFill>
                <a:schemeClr val="bg1">
                  <a:lumMod val="50000"/>
                </a:schemeClr>
              </a:solidFill>
            </a:endParaRPr>
          </a:p>
        </p:txBody>
      </p:sp>
      <p:sp>
        <p:nvSpPr>
          <p:cNvPr id="9" name="Title 8"/>
          <p:cNvSpPr>
            <a:spLocks noGrp="1"/>
          </p:cNvSpPr>
          <p:nvPr>
            <p:ph type="title"/>
          </p:nvPr>
        </p:nvSpPr>
        <p:spPr/>
        <p:txBody>
          <a:bodyPr/>
          <a:lstStyle/>
          <a:p>
            <a:r>
              <a:rPr lang="en-US" dirty="0"/>
              <a:t>Click to edit Master title style</a:t>
            </a:r>
          </a:p>
        </p:txBody>
      </p:sp>
      <p:sp>
        <p:nvSpPr>
          <p:cNvPr id="6" name="Text Placeholder 22"/>
          <p:cNvSpPr>
            <a:spLocks noGrp="1"/>
          </p:cNvSpPr>
          <p:nvPr>
            <p:ph type="body" sz="quarter" idx="11"/>
          </p:nvPr>
        </p:nvSpPr>
        <p:spPr>
          <a:xfrm>
            <a:off x="914493" y="944563"/>
            <a:ext cx="7645958" cy="330343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219175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685800"/>
          </a:xfrm>
          <a:prstGeom prst="rect">
            <a:avLst/>
          </a:prstGeom>
        </p:spPr>
        <p:txBody>
          <a:bodyPr/>
          <a:lstStyle>
            <a:lvl1pPr>
              <a:defRPr/>
            </a:lvl1pPr>
          </a:lstStyle>
          <a:p>
            <a:r>
              <a:rPr lang="en-US"/>
              <a:t>Click to edit Master title style</a:t>
            </a:r>
          </a:p>
        </p:txBody>
      </p:sp>
      <p:sp>
        <p:nvSpPr>
          <p:cNvPr id="3" name="Content Placeholder 2"/>
          <p:cNvSpPr>
            <a:spLocks noGrp="1"/>
          </p:cNvSpPr>
          <p:nvPr>
            <p:ph idx="1"/>
          </p:nvPr>
        </p:nvSpPr>
        <p:spPr>
          <a:xfrm>
            <a:off x="628650" y="1033397"/>
            <a:ext cx="7886700" cy="3599325"/>
          </a:xfrm>
          <a:prstGeom prst="rect">
            <a:avLst/>
          </a:prstGeom>
        </p:spPr>
        <p:txBody>
          <a:bodyPr/>
          <a:lstStyle>
            <a:lvl1pPr>
              <a:defRPr sz="2100"/>
            </a:lvl1pPr>
            <a:lvl2pPr>
              <a:defRPr sz="1800"/>
            </a:lvl2pPr>
            <a:lvl3pPr>
              <a:defRPr sz="135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0"/>
          </p:nvPr>
        </p:nvSpPr>
        <p:spPr/>
        <p:txBody>
          <a:bodyPr/>
          <a:lstStyle>
            <a:lvl1pPr>
              <a:defRPr sz="825"/>
            </a:lvl1pPr>
          </a:lstStyle>
          <a:p>
            <a:pPr>
              <a:defRPr/>
            </a:pPr>
            <a:fld id="{A722859C-89A0-4C1D-B3B9-DD0F9998A67A}" type="slidenum">
              <a:rPr lang="en-US" smtClean="0"/>
              <a:pPr>
                <a:defRPr/>
              </a:pPr>
              <a:t>‹#›</a:t>
            </a:fld>
            <a:endParaRPr lang="en-US"/>
          </a:p>
        </p:txBody>
      </p:sp>
    </p:spTree>
    <p:custDataLst>
      <p:tags r:id="rId1"/>
    </p:custDataLst>
    <p:extLst>
      <p:ext uri="{BB962C8B-B14F-4D97-AF65-F5344CB8AC3E}">
        <p14:creationId xmlns:p14="http://schemas.microsoft.com/office/powerpoint/2010/main" val="1406734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5"/>
            <a:ext cx="7886700" cy="685800"/>
          </a:xfrm>
          <a:prstGeom prst="rect">
            <a:avLst/>
          </a:prstGeom>
        </p:spPr>
        <p:txBody>
          <a:bodyPr/>
          <a:lstStyle/>
          <a:p>
            <a:r>
              <a:rPr lang="en-US"/>
              <a:t>Click to edit Master title style</a:t>
            </a:r>
          </a:p>
        </p:txBody>
      </p:sp>
      <p:sp>
        <p:nvSpPr>
          <p:cNvPr id="3" name="Slide Number Placeholder 5"/>
          <p:cNvSpPr>
            <a:spLocks noGrp="1"/>
          </p:cNvSpPr>
          <p:nvPr>
            <p:ph type="sldNum" sz="quarter" idx="10"/>
          </p:nvPr>
        </p:nvSpPr>
        <p:spPr/>
        <p:txBody>
          <a:bodyPr/>
          <a:lstStyle>
            <a:lvl1pPr>
              <a:defRPr/>
            </a:lvl1pPr>
          </a:lstStyle>
          <a:p>
            <a:pPr>
              <a:defRPr/>
            </a:pPr>
            <a:fld id="{501CD291-EBF4-47B8-BDB1-CD835FFC1B30}" type="slidenum">
              <a:rPr lang="en-US"/>
              <a:pPr>
                <a:defRPr/>
              </a:pPr>
              <a:t>‹#›</a:t>
            </a:fld>
            <a:endParaRPr lang="en-US"/>
          </a:p>
        </p:txBody>
      </p:sp>
    </p:spTree>
    <p:custDataLst>
      <p:tags r:id="rId1"/>
    </p:custDataLst>
    <p:extLst>
      <p:ext uri="{BB962C8B-B14F-4D97-AF65-F5344CB8AC3E}">
        <p14:creationId xmlns:p14="http://schemas.microsoft.com/office/powerpoint/2010/main" val="3596857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87DE2-E1A2-4F41-96FE-94AF4425CB03}"/>
              </a:ext>
            </a:extLst>
          </p:cNvPr>
          <p:cNvSpPr>
            <a:spLocks noGrp="1"/>
          </p:cNvSpPr>
          <p:nvPr>
            <p:ph type="title" hasCustomPrompt="1"/>
          </p:nvPr>
        </p:nvSpPr>
        <p:spPr>
          <a:xfrm>
            <a:off x="864066" y="347174"/>
            <a:ext cx="7651284" cy="4010907"/>
          </a:xfrm>
        </p:spPr>
        <p:txBody>
          <a:bodyPr anchor="t"/>
          <a:lstStyle>
            <a:lvl1pPr algn="ctr">
              <a:defRPr sz="1200"/>
            </a:lvl1pPr>
          </a:lstStyle>
          <a:p>
            <a:br>
              <a:rPr lang="en-US" dirty="0"/>
            </a:br>
            <a:endParaRPr lang="en-US" dirty="0"/>
          </a:p>
        </p:txBody>
      </p:sp>
      <p:sp>
        <p:nvSpPr>
          <p:cNvPr id="3" name="Slide Number Placeholder 2">
            <a:extLst>
              <a:ext uri="{FF2B5EF4-FFF2-40B4-BE49-F238E27FC236}">
                <a16:creationId xmlns:a16="http://schemas.microsoft.com/office/drawing/2014/main" id="{7D2FFADE-E1BC-48C1-83AA-6DDDD39A33C4}"/>
              </a:ext>
            </a:extLst>
          </p:cNvPr>
          <p:cNvSpPr>
            <a:spLocks noGrp="1"/>
          </p:cNvSpPr>
          <p:nvPr>
            <p:ph type="sldNum" sz="quarter" idx="10"/>
          </p:nvPr>
        </p:nvSpPr>
        <p:spPr>
          <a:xfrm>
            <a:off x="8020050" y="6329363"/>
            <a:ext cx="495300" cy="365125"/>
          </a:xfrm>
          <a:prstGeom prst="rect">
            <a:avLst/>
          </a:prstGeom>
        </p:spPr>
        <p:txBody>
          <a:bodyPr vert="horz" lIns="91440" tIns="45720" rIns="91440" bIns="45720" rtlCol="0" anchor="ctr"/>
          <a:lstStyle>
            <a:defPPr>
              <a:defRPr lang="en-US"/>
            </a:defPPr>
            <a:lvl1pPr algn="r" defTabSz="457200" rtl="0" fontAlgn="auto">
              <a:spcBef>
                <a:spcPts val="0"/>
              </a:spcBef>
              <a:spcAft>
                <a:spcPts val="0"/>
              </a:spcAft>
              <a:defRPr sz="900" kern="1200">
                <a:solidFill>
                  <a:schemeClr val="tx1">
                    <a:tint val="75000"/>
                  </a:schemeClr>
                </a:solidFill>
                <a:latin typeface="+mn-lt"/>
                <a:ea typeface="+mn-ea"/>
                <a:cs typeface="+mn-cs"/>
              </a:defRPr>
            </a:lvl1pPr>
            <a:lvl2pPr marL="457200" algn="l" defTabSz="457200" rtl="0" fontAlgn="base">
              <a:spcBef>
                <a:spcPct val="0"/>
              </a:spcBef>
              <a:spcAft>
                <a:spcPct val="0"/>
              </a:spcAft>
              <a:defRPr kern="1200">
                <a:solidFill>
                  <a:schemeClr val="tx1"/>
                </a:solidFill>
                <a:latin typeface="Arial" charset="0"/>
                <a:ea typeface="+mn-ea"/>
                <a:cs typeface="Arial" charset="0"/>
              </a:defRPr>
            </a:lvl2pPr>
            <a:lvl3pPr marL="914400" algn="l" defTabSz="457200" rtl="0" fontAlgn="base">
              <a:spcBef>
                <a:spcPct val="0"/>
              </a:spcBef>
              <a:spcAft>
                <a:spcPct val="0"/>
              </a:spcAft>
              <a:defRPr kern="1200">
                <a:solidFill>
                  <a:schemeClr val="tx1"/>
                </a:solidFill>
                <a:latin typeface="Arial" charset="0"/>
                <a:ea typeface="+mn-ea"/>
                <a:cs typeface="Arial" charset="0"/>
              </a:defRPr>
            </a:lvl3pPr>
            <a:lvl4pPr marL="1371600" algn="l" defTabSz="457200" rtl="0" fontAlgn="base">
              <a:spcBef>
                <a:spcPct val="0"/>
              </a:spcBef>
              <a:spcAft>
                <a:spcPct val="0"/>
              </a:spcAft>
              <a:defRPr kern="1200">
                <a:solidFill>
                  <a:schemeClr val="tx1"/>
                </a:solidFill>
                <a:latin typeface="Arial" charset="0"/>
                <a:ea typeface="+mn-ea"/>
                <a:cs typeface="Arial" charset="0"/>
              </a:defRPr>
            </a:lvl4pPr>
            <a:lvl5pPr marL="1828800" algn="l" defTabSz="457200"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defRPr/>
            </a:pPr>
            <a:fld id="{FB267019-40B7-405C-98B7-75F3216AFF79}" type="slidenum">
              <a:rPr lang="en-US" smtClean="0"/>
              <a:pPr>
                <a:defRPr/>
              </a:pPr>
              <a:t>‹#›</a:t>
            </a:fld>
            <a:endParaRPr lang="en-US" dirty="0"/>
          </a:p>
        </p:txBody>
      </p:sp>
      <p:pic>
        <p:nvPicPr>
          <p:cNvPr id="9" name="Picture 8">
            <a:extLst>
              <a:ext uri="{FF2B5EF4-FFF2-40B4-BE49-F238E27FC236}">
                <a16:creationId xmlns:a16="http://schemas.microsoft.com/office/drawing/2014/main" id="{9CBFC76A-A606-42CF-BCDF-C73975C150B9}"/>
              </a:ext>
            </a:extLst>
          </p:cNvPr>
          <p:cNvPicPr>
            <a:picLocks noChangeAspect="1"/>
          </p:cNvPicPr>
          <p:nvPr userDrawn="1"/>
        </p:nvPicPr>
        <p:blipFill>
          <a:blip r:embed="rId3"/>
          <a:stretch>
            <a:fillRect/>
          </a:stretch>
        </p:blipFill>
        <p:spPr>
          <a:xfrm>
            <a:off x="2071883" y="1150487"/>
            <a:ext cx="5200650" cy="907256"/>
          </a:xfrm>
          <a:prstGeom prst="rect">
            <a:avLst/>
          </a:prstGeom>
        </p:spPr>
      </p:pic>
    </p:spTree>
    <p:custDataLst>
      <p:tags r:id="rId1"/>
    </p:custDataLst>
    <p:extLst>
      <p:ext uri="{BB962C8B-B14F-4D97-AF65-F5344CB8AC3E}">
        <p14:creationId xmlns:p14="http://schemas.microsoft.com/office/powerpoint/2010/main" val="269011804"/>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E0E680-E194-C549-A7C3-6A4C9D918498}" type="datetimeFigureOut">
              <a:rPr lang="en-US" smtClean="0"/>
              <a:t>6/17/21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3135557-CA66-A344-87A9-06B9BD05243A}" type="slidenum">
              <a:rPr lang="en-US" smtClean="0"/>
              <a:t>‹#›</a:t>
            </a:fld>
            <a:endParaRPr lang="en-US"/>
          </a:p>
        </p:txBody>
      </p:sp>
    </p:spTree>
    <p:extLst>
      <p:ext uri="{BB962C8B-B14F-4D97-AF65-F5344CB8AC3E}">
        <p14:creationId xmlns:p14="http://schemas.microsoft.com/office/powerpoint/2010/main" val="3507086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fld id="{00000000-1234-1234-1234-123412341234}" type="slidenum">
              <a:rPr lang="en-GB" smtClean="0"/>
              <a:pPr/>
              <a:t>‹#›</a:t>
            </a:fld>
            <a:endParaRPr lang="en-GB"/>
          </a:p>
        </p:txBody>
      </p:sp>
    </p:spTree>
    <p:extLst>
      <p:ext uri="{BB962C8B-B14F-4D97-AF65-F5344CB8AC3E}">
        <p14:creationId xmlns:p14="http://schemas.microsoft.com/office/powerpoint/2010/main" val="417180819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emf"/></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hyperlink" Target="https://creativecommons.org/licenses/by-nc-sa/4.0/" TargetMode="Externa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4.emf"/><Relationship Id="rId5" Type="http://schemas.openxmlformats.org/officeDocument/2006/relationships/slideLayout" Target="../slideLayouts/slideLayout6.xml"/><Relationship Id="rId10" Type="http://schemas.openxmlformats.org/officeDocument/2006/relationships/image" Target="../media/image2.emf"/><Relationship Id="rId4" Type="http://schemas.openxmlformats.org/officeDocument/2006/relationships/slideLayout" Target="../slideLayouts/slideLayout5.xml"/><Relationship Id="rId9"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6673" y="3869273"/>
            <a:ext cx="3742256" cy="1871128"/>
          </a:xfrm>
          <a:prstGeom prst="rect">
            <a:avLst/>
          </a:prstGeom>
        </p:spPr>
      </p:pic>
      <p:sp>
        <p:nvSpPr>
          <p:cNvPr id="2" name="Rectangle 1"/>
          <p:cNvSpPr/>
          <p:nvPr/>
        </p:nvSpPr>
        <p:spPr>
          <a:xfrm>
            <a:off x="0" y="0"/>
            <a:ext cx="9144000" cy="4385733"/>
          </a:xfrm>
          <a:prstGeom prst="rect">
            <a:avLst/>
          </a:prstGeom>
          <a:solidFill>
            <a:srgbClr val="27282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stretch>
            <a:fillRect/>
          </a:stretch>
        </p:blipFill>
        <p:spPr>
          <a:xfrm>
            <a:off x="297220" y="3824672"/>
            <a:ext cx="579961" cy="1112897"/>
          </a:xfrm>
          <a:prstGeom prst="rect">
            <a:avLst/>
          </a:prstGeom>
        </p:spPr>
      </p:pic>
      <p:sp>
        <p:nvSpPr>
          <p:cNvPr id="14" name="Title Placeholder 13"/>
          <p:cNvSpPr>
            <a:spLocks noGrp="1"/>
          </p:cNvSpPr>
          <p:nvPr>
            <p:ph type="title"/>
          </p:nvPr>
        </p:nvSpPr>
        <p:spPr>
          <a:xfrm>
            <a:off x="605260" y="1711614"/>
            <a:ext cx="5104958" cy="1170886"/>
          </a:xfrm>
          <a:prstGeom prst="rect">
            <a:avLst/>
          </a:prstGeom>
        </p:spPr>
        <p:txBody>
          <a:bodyPr vert="horz" lIns="0" tIns="0" rIns="0" bIns="0" rtlCol="0" anchor="t" anchorCtr="0">
            <a:noAutofit/>
          </a:bodyPr>
          <a:lstStyle/>
          <a:p>
            <a:r>
              <a:rPr lang="en-US"/>
              <a:t>Click to edit Master title style</a:t>
            </a:r>
            <a:endParaRPr lang="en-US" dirty="0"/>
          </a:p>
        </p:txBody>
      </p:sp>
      <p:pic>
        <p:nvPicPr>
          <p:cNvPr id="3" name="Picture 2" descr="UI_Seal_white.png"/>
          <p:cNvPicPr>
            <a:picLocks noChangeAspect="1"/>
          </p:cNvPicPr>
          <p:nvPr/>
        </p:nvPicPr>
        <p:blipFill rotWithShape="1">
          <a:blip r:embed="rId5">
            <a:alphaModFix amt="6000"/>
            <a:extLst>
              <a:ext uri="{28A0092B-C50C-407E-A947-70E740481C1C}">
                <a14:useLocalDpi xmlns:a14="http://schemas.microsoft.com/office/drawing/2010/main" val="0"/>
              </a:ext>
            </a:extLst>
          </a:blip>
          <a:srcRect t="9218" r="4445" b="5350"/>
          <a:stretch/>
        </p:blipFill>
        <p:spPr>
          <a:xfrm>
            <a:off x="4229100" y="-1"/>
            <a:ext cx="4914900" cy="4394201"/>
          </a:xfrm>
          <a:prstGeom prst="rect">
            <a:avLst/>
          </a:prstGeom>
        </p:spPr>
      </p:pic>
    </p:spTree>
    <p:extLst>
      <p:ext uri="{BB962C8B-B14F-4D97-AF65-F5344CB8AC3E}">
        <p14:creationId xmlns:p14="http://schemas.microsoft.com/office/powerpoint/2010/main" val="3766228524"/>
      </p:ext>
    </p:extLst>
  </p:cSld>
  <p:clrMap bg1="lt1" tx1="dk1" bg2="lt2" tx2="dk2" accent1="accent1" accent2="accent2" accent3="accent3" accent4="accent4" accent5="accent5" accent6="accent6" hlink="hlink" folHlink="folHlink"/>
  <p:sldLayoutIdLst>
    <p:sldLayoutId id="2147483653" r:id="rId1"/>
  </p:sldLayoutIdLst>
  <p:hf sldNum="0" hdr="0" ftr="0" dt="0"/>
  <p:txStyles>
    <p:titleStyle>
      <a:lvl1pPr algn="l" defTabSz="685800" rtl="0" eaLnBrk="1" latinLnBrk="0" hangingPunct="1">
        <a:lnSpc>
          <a:spcPct val="90000"/>
        </a:lnSpc>
        <a:spcBef>
          <a:spcPct val="0"/>
        </a:spcBef>
        <a:buNone/>
        <a:defRPr sz="3200" kern="1200" cap="all">
          <a:solidFill>
            <a:schemeClr val="bg1"/>
          </a:solidFill>
          <a:latin typeface="Rockwell"/>
          <a:ea typeface="+mj-ea"/>
          <a:cs typeface="Rockwell"/>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Text Placeholder 15"/>
          <p:cNvSpPr>
            <a:spLocks noGrp="1"/>
          </p:cNvSpPr>
          <p:nvPr>
            <p:ph type="body" idx="1"/>
          </p:nvPr>
        </p:nvSpPr>
        <p:spPr>
          <a:xfrm>
            <a:off x="972000" y="928800"/>
            <a:ext cx="7588450" cy="3319200"/>
          </a:xfrm>
          <a:prstGeom prst="rect">
            <a:avLst/>
          </a:prstGeom>
        </p:spPr>
        <p:txBody>
          <a:bodyPr vert="horz" lIns="0" tIns="0" rIns="0" bIns="0" rtlCol="0" anchor="t" anchorCtr="0">
            <a:noAutofit/>
          </a:bodyPr>
          <a:lstStyle/>
          <a:p>
            <a:pPr lvl="0"/>
            <a:r>
              <a:rPr lang="en-US" dirty="0"/>
              <a:t>Click to edit Master text styles </a:t>
            </a:r>
          </a:p>
          <a:p>
            <a:pPr lvl="1"/>
            <a:r>
              <a:rPr lang="en-US" dirty="0"/>
              <a:t>Second level </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4356881"/>
            <a:ext cx="9144000" cy="754063"/>
          </a:xfrm>
          <a:prstGeom prst="rect">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solidFill>
                <a:schemeClr val="bg1">
                  <a:lumMod val="65000"/>
                </a:schemeClr>
              </a:solidFill>
            </a:endParaRPr>
          </a:p>
        </p:txBody>
      </p:sp>
      <p:pic>
        <p:nvPicPr>
          <p:cNvPr id="11" name="Picture 10"/>
          <p:cNvPicPr>
            <a:picLocks noChangeAspect="1"/>
          </p:cNvPicPr>
          <p:nvPr/>
        </p:nvPicPr>
        <p:blipFill>
          <a:blip r:embed="rId10"/>
          <a:stretch>
            <a:fillRect/>
          </a:stretch>
        </p:blipFill>
        <p:spPr>
          <a:xfrm>
            <a:off x="297219" y="3824671"/>
            <a:ext cx="579961" cy="1112897"/>
          </a:xfrm>
          <a:prstGeom prst="rect">
            <a:avLst/>
          </a:prstGeom>
        </p:spPr>
      </p:pic>
      <p:sp>
        <p:nvSpPr>
          <p:cNvPr id="19" name="Title Placeholder 16"/>
          <p:cNvSpPr>
            <a:spLocks noGrp="1"/>
          </p:cNvSpPr>
          <p:nvPr>
            <p:ph type="title"/>
          </p:nvPr>
        </p:nvSpPr>
        <p:spPr>
          <a:xfrm>
            <a:off x="330851" y="205932"/>
            <a:ext cx="8229600" cy="571589"/>
          </a:xfrm>
          <a:prstGeom prst="rect">
            <a:avLst/>
          </a:prstGeom>
        </p:spPr>
        <p:txBody>
          <a:bodyPr vert="horz" lIns="0" tIns="0" rIns="0" bIns="0" rtlCol="0" anchor="t" anchorCtr="0">
            <a:noAutofit/>
          </a:bodyPr>
          <a:lstStyle/>
          <a:p>
            <a:r>
              <a:rPr lang="en-US" dirty="0"/>
              <a:t>Click to edit title</a:t>
            </a:r>
          </a:p>
        </p:txBody>
      </p:sp>
      <p:pic>
        <p:nvPicPr>
          <p:cNvPr id="7" name="Picture 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19266" y="4013390"/>
            <a:ext cx="2882086" cy="1441043"/>
          </a:xfrm>
          <a:prstGeom prst="rect">
            <a:avLst/>
          </a:prstGeom>
        </p:spPr>
      </p:pic>
      <p:sp>
        <p:nvSpPr>
          <p:cNvPr id="2" name="TextBox 1">
            <a:extLst>
              <a:ext uri="{FF2B5EF4-FFF2-40B4-BE49-F238E27FC236}">
                <a16:creationId xmlns:a16="http://schemas.microsoft.com/office/drawing/2014/main" id="{0941004A-AE3D-469F-B149-2CAFD63E8F86}"/>
              </a:ext>
            </a:extLst>
          </p:cNvPr>
          <p:cNvSpPr txBox="1"/>
          <p:nvPr userDrawn="1"/>
        </p:nvSpPr>
        <p:spPr>
          <a:xfrm>
            <a:off x="926984" y="4503079"/>
            <a:ext cx="6581164" cy="430887"/>
          </a:xfrm>
          <a:prstGeom prst="rect">
            <a:avLst/>
          </a:prstGeom>
        </p:spPr>
        <p:txBody>
          <a:bodyPr wrap="square" rtlCol="0">
            <a:spAutoFit/>
          </a:bodyPr>
          <a:lstStyle/>
          <a:p>
            <a:pPr algn="ctr"/>
            <a:r>
              <a:rPr lang="en-US" sz="1100" dirty="0">
                <a:solidFill>
                  <a:schemeClr val="tx1"/>
                </a:solidFill>
                <a:latin typeface="+mn-lt"/>
                <a:cs typeface="Arial" panose="020B0604020202020204" pitchFamily="34" charset="0"/>
              </a:rPr>
              <a:t>©2021 by Dr.  Jim Alves-Foss and Dr. Jia Song. This document is licensed with a </a:t>
            </a:r>
          </a:p>
          <a:p>
            <a:pPr algn="ctr"/>
            <a:r>
              <a:rPr lang="en-US" sz="1100" dirty="0">
                <a:solidFill>
                  <a:schemeClr val="tx1"/>
                </a:solidFill>
                <a:latin typeface="+mn-lt"/>
                <a:cs typeface="Arial" panose="020B0604020202020204" pitchFamily="34" charset="0"/>
                <a:hlinkClick r:id="rId12"/>
              </a:rPr>
              <a:t>Creative Commons Attribution-Non-Commercial-Share Alike 4.0 International License (CC BY-NC-SA 4.0)</a:t>
            </a:r>
            <a:endParaRPr lang="en-US" sz="1100" dirty="0">
              <a:solidFill>
                <a:schemeClr val="tx1"/>
              </a:solidFill>
              <a:latin typeface="+mn-lt"/>
              <a:cs typeface="Arial" panose="020B0604020202020204" pitchFamily="34" charset="0"/>
            </a:endParaRPr>
          </a:p>
        </p:txBody>
      </p:sp>
    </p:spTree>
    <p:custDataLst>
      <p:tags r:id="rId9"/>
    </p:custDataLst>
    <p:extLst>
      <p:ext uri="{BB962C8B-B14F-4D97-AF65-F5344CB8AC3E}">
        <p14:creationId xmlns:p14="http://schemas.microsoft.com/office/powerpoint/2010/main" val="1205189188"/>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Lst>
  <p:hf sldNum="0" hdr="0" ftr="0" dt="0"/>
  <p:txStyles>
    <p:titleStyle>
      <a:lvl1pPr algn="l" defTabSz="342900" rtl="0" eaLnBrk="1" latinLnBrk="0" hangingPunct="1">
        <a:spcBef>
          <a:spcPct val="0"/>
        </a:spcBef>
        <a:buNone/>
        <a:defRPr sz="3600" b="0" i="0" kern="1200" cap="all">
          <a:solidFill>
            <a:srgbClr val="A27E55"/>
          </a:solidFill>
          <a:latin typeface="Rockwell"/>
          <a:ea typeface="+mj-ea"/>
          <a:cs typeface="+mj-cs"/>
        </a:defRPr>
      </a:lvl1pPr>
    </p:titleStyle>
    <p:bodyStyle>
      <a:lvl1pPr marL="0" indent="0" algn="l" defTabSz="342900" rtl="0" eaLnBrk="1" latinLnBrk="0" hangingPunct="1">
        <a:lnSpc>
          <a:spcPts val="2160"/>
        </a:lnSpc>
        <a:spcBef>
          <a:spcPts val="0"/>
        </a:spcBef>
        <a:spcAft>
          <a:spcPts val="900"/>
        </a:spcAft>
        <a:buClr>
          <a:srgbClr val="A27E55"/>
        </a:buClr>
        <a:buFont typeface="Wingdings" charset="2"/>
        <a:buNone/>
        <a:defRPr sz="1800" kern="1200">
          <a:solidFill>
            <a:srgbClr val="6E6E6E"/>
          </a:solidFill>
          <a:latin typeface="Helvetica"/>
          <a:ea typeface="+mn-ea"/>
          <a:cs typeface="Helvetica"/>
        </a:defRPr>
      </a:lvl1pPr>
      <a:lvl2pPr marL="377190" indent="-171450" algn="l" defTabSz="342900" rtl="0" eaLnBrk="1" latinLnBrk="0" hangingPunct="1">
        <a:lnSpc>
          <a:spcPts val="1710"/>
        </a:lnSpc>
        <a:spcBef>
          <a:spcPts val="0"/>
        </a:spcBef>
        <a:spcAft>
          <a:spcPts val="900"/>
        </a:spcAft>
        <a:buClr>
          <a:srgbClr val="A27E55"/>
        </a:buClr>
        <a:buFont typeface="Wingdings" charset="2"/>
        <a:buChar char="§"/>
        <a:defRPr sz="1800" kern="1200">
          <a:solidFill>
            <a:srgbClr val="6E6E6E"/>
          </a:solidFill>
          <a:latin typeface="Helvetica"/>
          <a:ea typeface="+mn-ea"/>
          <a:cs typeface="Helvetica"/>
        </a:defRPr>
      </a:lvl2pPr>
      <a:lvl3pPr marL="514350" indent="-123444" algn="l" defTabSz="342900" rtl="0" eaLnBrk="1" latinLnBrk="0" hangingPunct="1">
        <a:lnSpc>
          <a:spcPts val="1560"/>
        </a:lnSpc>
        <a:spcBef>
          <a:spcPts val="0"/>
        </a:spcBef>
        <a:spcAft>
          <a:spcPts val="450"/>
        </a:spcAft>
        <a:buClr>
          <a:srgbClr val="A27E55"/>
        </a:buClr>
        <a:buFont typeface="Wingdings" charset="2"/>
        <a:buChar char="§"/>
        <a:defRPr sz="1800" kern="1200" baseline="0">
          <a:solidFill>
            <a:srgbClr val="6E6E6E"/>
          </a:solidFill>
          <a:latin typeface="Helvetica"/>
          <a:ea typeface="+mn-ea"/>
          <a:cs typeface="Helvetica"/>
        </a:defRPr>
      </a:lvl3pPr>
      <a:lvl4pPr marL="692658" indent="-144018" algn="l" defTabSz="342900" rtl="0" eaLnBrk="1" latinLnBrk="0" hangingPunct="1">
        <a:lnSpc>
          <a:spcPts val="1485"/>
        </a:lnSpc>
        <a:spcBef>
          <a:spcPts val="0"/>
        </a:spcBef>
        <a:spcAft>
          <a:spcPts val="450"/>
        </a:spcAft>
        <a:buClr>
          <a:srgbClr val="A27E55"/>
        </a:buClr>
        <a:buFont typeface="Wingdings" charset="2"/>
        <a:buChar char="§"/>
        <a:defRPr sz="1600" kern="1200" baseline="0">
          <a:solidFill>
            <a:srgbClr val="6E6E6E"/>
          </a:solidFill>
          <a:latin typeface="Helvetica"/>
          <a:ea typeface="+mn-ea"/>
          <a:cs typeface="Helvetica"/>
        </a:defRPr>
      </a:lvl4pPr>
      <a:lvl5pPr marL="898398" indent="-116586" algn="l" defTabSz="342900" rtl="0" eaLnBrk="1" latinLnBrk="0" hangingPunct="1">
        <a:lnSpc>
          <a:spcPts val="1260"/>
        </a:lnSpc>
        <a:spcBef>
          <a:spcPts val="0"/>
        </a:spcBef>
        <a:spcAft>
          <a:spcPts val="0"/>
        </a:spcAft>
        <a:buClr>
          <a:srgbClr val="A27E55"/>
        </a:buClr>
        <a:buFont typeface="Wingdings" charset="2"/>
        <a:buChar char="§"/>
        <a:defRPr sz="1400" kern="1200">
          <a:solidFill>
            <a:srgbClr val="6E6E6E"/>
          </a:solidFill>
          <a:latin typeface="Helvetica"/>
          <a:ea typeface="+mn-ea"/>
          <a:cs typeface="Helvetica"/>
        </a:defRPr>
      </a:lvl5pPr>
      <a:lvl6pPr marL="1714500" indent="0" algn="l" defTabSz="342900" rtl="0" eaLnBrk="1" latinLnBrk="0" hangingPunct="1">
        <a:spcBef>
          <a:spcPct val="20000"/>
        </a:spcBef>
        <a:buFont typeface="Arial"/>
        <a:buNone/>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8" Type="http://schemas.openxmlformats.org/officeDocument/2006/relationships/hyperlink" Target="http://softwaretestingfundamentals.com/regression-testing/" TargetMode="External"/><Relationship Id="rId3" Type="http://schemas.openxmlformats.org/officeDocument/2006/relationships/hyperlink" Target="http://softwaretestingfundamentals.com/smoke-testing/" TargetMode="External"/><Relationship Id="rId7" Type="http://schemas.openxmlformats.org/officeDocument/2006/relationships/hyperlink" Target="http://softwaretestingfundamentals.com/performance-testing/" TargetMode="External"/><Relationship Id="rId2" Type="http://schemas.openxmlformats.org/officeDocument/2006/relationships/slideLayout" Target="../slideLayouts/slideLayout3.xml"/><Relationship Id="rId1" Type="http://schemas.openxmlformats.org/officeDocument/2006/relationships/tags" Target="../tags/tag21.xml"/><Relationship Id="rId6" Type="http://schemas.openxmlformats.org/officeDocument/2006/relationships/hyperlink" Target="http://softwaretestingfundamentals.com/security-testing/" TargetMode="External"/><Relationship Id="rId5" Type="http://schemas.openxmlformats.org/officeDocument/2006/relationships/hyperlink" Target="http://softwaretestingfundamentals.com/usability-testing/" TargetMode="External"/><Relationship Id="rId10" Type="http://schemas.openxmlformats.org/officeDocument/2006/relationships/hyperlink" Target="http://softwaretestingfundamentals.com/" TargetMode="External"/><Relationship Id="rId4" Type="http://schemas.openxmlformats.org/officeDocument/2006/relationships/hyperlink" Target="http://softwaretestingfundamentals.com/functional-testing/" TargetMode="External"/><Relationship Id="rId9" Type="http://schemas.openxmlformats.org/officeDocument/2006/relationships/hyperlink" Target="http://softwaretestingfundamentals.com/compliance-testing/" TargetMode="Externa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hyperlink" Target="https://lcamtuf.coredump.cx/afl/" TargetMode="External"/><Relationship Id="rId2" Type="http://schemas.openxmlformats.org/officeDocument/2006/relationships/hyperlink" Target="https://gcc.gnu.org/onlinedocs/gcc/Gcov.html" TargetMode="Externa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ocw.mit.edu/resources/res-6-004-principles-of-computer-system-design-an-introduction-spring-2009/online-textbook/part_ii_open_5_0.pdf" TargetMode="External"/><Relationship Id="rId2" Type="http://schemas.openxmlformats.org/officeDocument/2006/relationships/hyperlink" Target="http://web.mit.edu/Saltzer/www/publications/protection/index.html" TargetMode="External"/><Relationship Id="rId1" Type="http://schemas.openxmlformats.org/officeDocument/2006/relationships/slideLayout" Target="../slideLayouts/slideLayout3.xml"/><Relationship Id="rId5" Type="http://schemas.openxmlformats.org/officeDocument/2006/relationships/hyperlink" Target="http://web.cs.wpi.edu/~cs557/f14/papers/CybersecurityInitiative-online.pdf" TargetMode="External"/><Relationship Id="rId4" Type="http://schemas.openxmlformats.org/officeDocument/2006/relationships/hyperlink" Target="https://www.semanticscholar.org/paper/Avoiding-the-Top-10-Software-Security-Design-Flaws-Arce-Clark-Fisher/d2e6d308cdb84ea6f9dba062329b31887e4f941c"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web.mit.edu/Saltzer/www/publications/protection/index.html"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hyperlink" Target="http://web.cs.wpi.edu/~cs557/f14/papers/CybersecurityInitiative-online.pdf" TargetMode="External"/><Relationship Id="rId5" Type="http://schemas.openxmlformats.org/officeDocument/2006/relationships/hyperlink" Target="https://www.semanticscholar.org/paper/Avoiding-the-Top-10-Software-Security-Design-Flaws-Arce-Clark-Fisher/d2e6d308cdb84ea6f9dba062329b31887e4f941c" TargetMode="External"/><Relationship Id="rId4" Type="http://schemas.openxmlformats.org/officeDocument/2006/relationships/hyperlink" Target="https://ocw.mit.edu/resources/res-6-004-principles-of-computer-system-design-an-introduction-spring-2009/online-textbook/part_ii_open_5_0.pdf"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7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Layout" Target="../slideLayouts/slideLayout3.xml"/><Relationship Id="rId1" Type="http://schemas.openxmlformats.org/officeDocument/2006/relationships/tags" Target="../tags/tag10.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1.xml"/></Relationships>
</file>

<file path=ppt/slides/_rels/slide7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slideLayout" Target="../slideLayouts/slideLayout3.xml"/><Relationship Id="rId1" Type="http://schemas.openxmlformats.org/officeDocument/2006/relationships/tags" Target="../tags/tag12.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3.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4.xml"/></Relationships>
</file>

<file path=ppt/slides/_rels/slide7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slideLayout" Target="../slideLayouts/slideLayout3.xml"/><Relationship Id="rId1" Type="http://schemas.openxmlformats.org/officeDocument/2006/relationships/tags" Target="../tags/tag15.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slideLayout" Target="../slideLayouts/slideLayout3.xml"/><Relationship Id="rId1" Type="http://schemas.openxmlformats.org/officeDocument/2006/relationships/tags" Target="../tags/tag16.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17.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8.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softwaretestinghelp.com/default-router-username-and-password-list/" TargetMode="Externa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hyperlink" Target="https://owasp.org/www-community/controls/static_code_analysis"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hyperlink" Target="https://dwheeler.com/flawfinder/" TargetMode="External"/><Relationship Id="rId2" Type="http://schemas.openxmlformats.org/officeDocument/2006/relationships/slideLayout" Target="../slideLayouts/slideLayout3.xml"/><Relationship Id="rId1" Type="http://schemas.openxmlformats.org/officeDocument/2006/relationships/tags" Target="../tags/tag2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5259" y="1711614"/>
            <a:ext cx="7252634" cy="1170886"/>
          </a:xfrm>
        </p:spPr>
        <p:txBody>
          <a:bodyPr/>
          <a:lstStyle/>
          <a:p>
            <a:r>
              <a:rPr lang="en-US" dirty="0"/>
              <a:t>CYB 110</a:t>
            </a:r>
            <a:br>
              <a:rPr lang="en-US" dirty="0"/>
            </a:br>
            <a:r>
              <a:rPr lang="en-US" dirty="0"/>
              <a:t>Cybersecurity and privacy</a:t>
            </a:r>
            <a:br>
              <a:rPr lang="en-US" dirty="0"/>
            </a:br>
            <a:r>
              <a:rPr lang="en-US" dirty="0">
                <a:solidFill>
                  <a:schemeClr val="accent4">
                    <a:lumMod val="60000"/>
                    <a:lumOff val="40000"/>
                  </a:schemeClr>
                </a:solidFill>
              </a:rPr>
              <a:t>Module 13 - Software security</a:t>
            </a:r>
            <a:br>
              <a:rPr lang="en-US" dirty="0"/>
            </a:br>
            <a:br>
              <a:rPr lang="en-US" dirty="0"/>
            </a:br>
            <a:r>
              <a:rPr lang="en-US" sz="2000" dirty="0"/>
              <a:t>Jim Alves-Foss and Jia Song</a:t>
            </a:r>
            <a:endParaRPr lang="en-US" dirty="0"/>
          </a:p>
        </p:txBody>
      </p:sp>
    </p:spTree>
    <p:custDataLst>
      <p:tags r:id="rId1"/>
    </p:custDataLst>
    <p:extLst>
      <p:ext uri="{BB962C8B-B14F-4D97-AF65-F5344CB8AC3E}">
        <p14:creationId xmlns:p14="http://schemas.microsoft.com/office/powerpoint/2010/main" val="117555304"/>
      </p:ext>
    </p:extLst>
  </p:cSld>
  <p:clrMapOvr>
    <a:masterClrMapping/>
  </p:clrMapOvr>
  <mc:AlternateContent xmlns:mc="http://schemas.openxmlformats.org/markup-compatibility/2006" xmlns:p14="http://schemas.microsoft.com/office/powerpoint/2010/main">
    <mc:Choice Requires="p14">
      <p:transition spd="slow" p14:dur="2000" advTm="12391"/>
    </mc:Choice>
    <mc:Fallback xmlns="">
      <p:transition spd="slow" advTm="1239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31F7F-D3B9-2B4C-9746-A47888A4D30A}"/>
              </a:ext>
            </a:extLst>
          </p:cNvPr>
          <p:cNvSpPr>
            <a:spLocks noGrp="1"/>
          </p:cNvSpPr>
          <p:nvPr>
            <p:ph type="title"/>
          </p:nvPr>
        </p:nvSpPr>
        <p:spPr>
          <a:xfrm>
            <a:off x="330851" y="205932"/>
            <a:ext cx="8229600" cy="571589"/>
          </a:xfrm>
        </p:spPr>
        <p:txBody>
          <a:bodyPr/>
          <a:lstStyle/>
          <a:p>
            <a:r>
              <a:rPr lang="en-US" sz="3200" dirty="0"/>
              <a:t>How do we manage vulnerabilities?</a:t>
            </a:r>
          </a:p>
        </p:txBody>
      </p:sp>
      <p:sp>
        <p:nvSpPr>
          <p:cNvPr id="3" name="Content Placeholder 2">
            <a:extLst>
              <a:ext uri="{FF2B5EF4-FFF2-40B4-BE49-F238E27FC236}">
                <a16:creationId xmlns:a16="http://schemas.microsoft.com/office/drawing/2014/main" id="{E8CAA6F0-B393-E646-B510-3665984AFBD8}"/>
              </a:ext>
            </a:extLst>
          </p:cNvPr>
          <p:cNvSpPr>
            <a:spLocks noGrp="1"/>
          </p:cNvSpPr>
          <p:nvPr>
            <p:ph type="body" sz="quarter" idx="11"/>
          </p:nvPr>
        </p:nvSpPr>
        <p:spPr>
          <a:xfrm>
            <a:off x="914493" y="944563"/>
            <a:ext cx="7645958" cy="3303437"/>
          </a:xfrm>
        </p:spPr>
        <p:txBody>
          <a:bodyPr/>
          <a:lstStyle/>
          <a:p>
            <a:r>
              <a:rPr lang="en-US" dirty="0"/>
              <a:t>Design systems to avoid them.</a:t>
            </a:r>
          </a:p>
          <a:p>
            <a:r>
              <a:rPr lang="en-US" dirty="0"/>
              <a:t>Write secure code to reduce the number of them.</a:t>
            </a:r>
          </a:p>
          <a:p>
            <a:r>
              <a:rPr lang="en-US" dirty="0"/>
              <a:t>Add mitigation techniques to address them.</a:t>
            </a:r>
          </a:p>
          <a:p>
            <a:r>
              <a:rPr lang="en-US" dirty="0"/>
              <a:t>Analyze systems to find them.</a:t>
            </a:r>
          </a:p>
          <a:p>
            <a:endParaRPr lang="en-US" dirty="0"/>
          </a:p>
        </p:txBody>
      </p:sp>
      <p:sp>
        <p:nvSpPr>
          <p:cNvPr id="5" name="TextBox 4">
            <a:extLst>
              <a:ext uri="{FF2B5EF4-FFF2-40B4-BE49-F238E27FC236}">
                <a16:creationId xmlns:a16="http://schemas.microsoft.com/office/drawing/2014/main" id="{0B6BBCA4-6383-0846-99B2-7D9AFA433DAD}"/>
              </a:ext>
            </a:extLst>
          </p:cNvPr>
          <p:cNvSpPr txBox="1"/>
          <p:nvPr/>
        </p:nvSpPr>
        <p:spPr>
          <a:xfrm>
            <a:off x="6444192" y="1358408"/>
            <a:ext cx="2511672" cy="646331"/>
          </a:xfrm>
          <a:prstGeom prst="rect">
            <a:avLst/>
          </a:prstGeom>
          <a:solidFill>
            <a:schemeClr val="accent6">
              <a:lumMod val="20000"/>
              <a:lumOff val="80000"/>
            </a:schemeClr>
          </a:solidFill>
        </p:spPr>
        <p:txBody>
          <a:bodyPr wrap="square" rtlCol="0">
            <a:spAutoFit/>
          </a:bodyPr>
          <a:lstStyle/>
          <a:p>
            <a:r>
              <a:rPr lang="en-US" sz="1800" dirty="0"/>
              <a:t>Common vulnerabilities, Secure coding </a:t>
            </a:r>
          </a:p>
        </p:txBody>
      </p:sp>
      <p:cxnSp>
        <p:nvCxnSpPr>
          <p:cNvPr id="7" name="Straight Connector 6">
            <a:extLst>
              <a:ext uri="{FF2B5EF4-FFF2-40B4-BE49-F238E27FC236}">
                <a16:creationId xmlns:a16="http://schemas.microsoft.com/office/drawing/2014/main" id="{CA39FEBD-7B55-6244-8E61-0D4CF096F311}"/>
              </a:ext>
            </a:extLst>
          </p:cNvPr>
          <p:cNvCxnSpPr/>
          <p:nvPr/>
        </p:nvCxnSpPr>
        <p:spPr>
          <a:xfrm>
            <a:off x="4259468" y="2320459"/>
            <a:ext cx="480848" cy="27589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56A4235-9FEE-5E48-B912-FF6A72BB672A}"/>
              </a:ext>
            </a:extLst>
          </p:cNvPr>
          <p:cNvSpPr txBox="1"/>
          <p:nvPr/>
        </p:nvSpPr>
        <p:spPr>
          <a:xfrm>
            <a:off x="4976574" y="2338579"/>
            <a:ext cx="3253026" cy="646331"/>
          </a:xfrm>
          <a:prstGeom prst="rect">
            <a:avLst/>
          </a:prstGeom>
          <a:solidFill>
            <a:schemeClr val="accent6">
              <a:lumMod val="20000"/>
              <a:lumOff val="80000"/>
            </a:schemeClr>
          </a:solidFill>
        </p:spPr>
        <p:txBody>
          <a:bodyPr wrap="square" rtlCol="0">
            <a:spAutoFit/>
          </a:bodyPr>
          <a:lstStyle/>
          <a:p>
            <a:r>
              <a:rPr lang="en-US" sz="1800" dirty="0"/>
              <a:t>Code auditing, code analysis tools, software security testing</a:t>
            </a:r>
          </a:p>
        </p:txBody>
      </p:sp>
      <p:cxnSp>
        <p:nvCxnSpPr>
          <p:cNvPr id="9" name="Straight Connector 8">
            <a:extLst>
              <a:ext uri="{FF2B5EF4-FFF2-40B4-BE49-F238E27FC236}">
                <a16:creationId xmlns:a16="http://schemas.microsoft.com/office/drawing/2014/main" id="{9AB47385-C77E-C34E-8889-80779357C77C}"/>
              </a:ext>
            </a:extLst>
          </p:cNvPr>
          <p:cNvCxnSpPr>
            <a:cxnSpLocks/>
          </p:cNvCxnSpPr>
          <p:nvPr/>
        </p:nvCxnSpPr>
        <p:spPr>
          <a:xfrm>
            <a:off x="4298168" y="1006089"/>
            <a:ext cx="784335"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C3E16EB-6B14-FE48-B811-6AD9BFF2ABEF}"/>
              </a:ext>
            </a:extLst>
          </p:cNvPr>
          <p:cNvSpPr txBox="1"/>
          <p:nvPr/>
        </p:nvSpPr>
        <p:spPr>
          <a:xfrm>
            <a:off x="5242033" y="776222"/>
            <a:ext cx="2822103" cy="369332"/>
          </a:xfrm>
          <a:prstGeom prst="rect">
            <a:avLst/>
          </a:prstGeom>
          <a:solidFill>
            <a:schemeClr val="accent6">
              <a:lumMod val="20000"/>
              <a:lumOff val="80000"/>
            </a:schemeClr>
          </a:solidFill>
        </p:spPr>
        <p:txBody>
          <a:bodyPr wrap="square" rtlCol="0">
            <a:spAutoFit/>
          </a:bodyPr>
          <a:lstStyle/>
          <a:p>
            <a:r>
              <a:rPr lang="en-US" sz="1800" dirty="0"/>
              <a:t>Software design principles</a:t>
            </a:r>
          </a:p>
        </p:txBody>
      </p:sp>
      <p:sp>
        <p:nvSpPr>
          <p:cNvPr id="12" name="Left Bracket 11">
            <a:extLst>
              <a:ext uri="{FF2B5EF4-FFF2-40B4-BE49-F238E27FC236}">
                <a16:creationId xmlns:a16="http://schemas.microsoft.com/office/drawing/2014/main" id="{52D55F6F-7287-C744-811C-84A46F705822}"/>
              </a:ext>
            </a:extLst>
          </p:cNvPr>
          <p:cNvSpPr/>
          <p:nvPr/>
        </p:nvSpPr>
        <p:spPr>
          <a:xfrm flipH="1">
            <a:off x="6031086" y="1405437"/>
            <a:ext cx="141890" cy="528145"/>
          </a:xfrm>
          <a:prstGeom prst="leftBracket">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Tree>
    <p:extLst>
      <p:ext uri="{BB962C8B-B14F-4D97-AF65-F5344CB8AC3E}">
        <p14:creationId xmlns:p14="http://schemas.microsoft.com/office/powerpoint/2010/main" val="109904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heckerboard(across)">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checkerboard(across)">
                                      <p:cBhvr>
                                        <p:cTn id="18" dur="500"/>
                                        <p:tgtEl>
                                          <p:spTgt spid="7"/>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checkerboard(across)">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checkerboard(across)">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3" grpId="0" animBg="1"/>
      <p:bldP spid="12"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350A1-1E63-4340-8D65-DD3E04206DA5}"/>
              </a:ext>
            </a:extLst>
          </p:cNvPr>
          <p:cNvSpPr>
            <a:spLocks noGrp="1"/>
          </p:cNvSpPr>
          <p:nvPr>
            <p:ph type="title"/>
          </p:nvPr>
        </p:nvSpPr>
        <p:spPr>
          <a:xfrm>
            <a:off x="330851" y="205932"/>
            <a:ext cx="8229600" cy="571589"/>
          </a:xfrm>
        </p:spPr>
        <p:txBody>
          <a:bodyPr>
            <a:normAutofit/>
          </a:bodyPr>
          <a:lstStyle/>
          <a:p>
            <a:r>
              <a:rPr lang="en-US" dirty="0"/>
              <a:t>Types of testing</a:t>
            </a:r>
          </a:p>
        </p:txBody>
      </p:sp>
      <p:sp>
        <p:nvSpPr>
          <p:cNvPr id="5" name="Text Placeholder 4">
            <a:extLst>
              <a:ext uri="{FF2B5EF4-FFF2-40B4-BE49-F238E27FC236}">
                <a16:creationId xmlns:a16="http://schemas.microsoft.com/office/drawing/2014/main" id="{55A161FA-8FB3-604B-ADB0-03403CEC3550}"/>
              </a:ext>
            </a:extLst>
          </p:cNvPr>
          <p:cNvSpPr>
            <a:spLocks noGrp="1"/>
          </p:cNvSpPr>
          <p:nvPr>
            <p:ph type="body" sz="quarter" idx="11"/>
          </p:nvPr>
        </p:nvSpPr>
        <p:spPr/>
        <p:txBody>
          <a:bodyPr/>
          <a:lstStyle/>
          <a:p>
            <a:endParaRPr lang="en-US" dirty="0"/>
          </a:p>
        </p:txBody>
      </p:sp>
      <p:graphicFrame>
        <p:nvGraphicFramePr>
          <p:cNvPr id="6" name="Content Placeholder 5">
            <a:extLst>
              <a:ext uri="{FF2B5EF4-FFF2-40B4-BE49-F238E27FC236}">
                <a16:creationId xmlns:a16="http://schemas.microsoft.com/office/drawing/2014/main" id="{04918A9F-24E1-45A2-A409-9798D23F0FF3}"/>
              </a:ext>
            </a:extLst>
          </p:cNvPr>
          <p:cNvGraphicFramePr>
            <a:graphicFrameLocks noGrp="1"/>
          </p:cNvGraphicFramePr>
          <p:nvPr>
            <p:ph idx="4294967295"/>
            <p:extLst>
              <p:ext uri="{D42A27DB-BD31-4B8C-83A1-F6EECF244321}">
                <p14:modId xmlns:p14="http://schemas.microsoft.com/office/powerpoint/2010/main" val="2413749828"/>
              </p:ext>
            </p:extLst>
          </p:nvPr>
        </p:nvGraphicFramePr>
        <p:xfrm>
          <a:off x="381617" y="787884"/>
          <a:ext cx="8380765" cy="3616794"/>
        </p:xfrm>
        <a:graphic>
          <a:graphicData uri="http://schemas.openxmlformats.org/drawingml/2006/table">
            <a:tbl>
              <a:tblPr/>
              <a:tblGrid>
                <a:gridCol w="1191182">
                  <a:extLst>
                    <a:ext uri="{9D8B030D-6E8A-4147-A177-3AD203B41FA5}">
                      <a16:colId xmlns:a16="http://schemas.microsoft.com/office/drawing/2014/main" val="1606042092"/>
                    </a:ext>
                  </a:extLst>
                </a:gridCol>
                <a:gridCol w="7189583">
                  <a:extLst>
                    <a:ext uri="{9D8B030D-6E8A-4147-A177-3AD203B41FA5}">
                      <a16:colId xmlns:a16="http://schemas.microsoft.com/office/drawing/2014/main" val="1827599665"/>
                    </a:ext>
                  </a:extLst>
                </a:gridCol>
              </a:tblGrid>
              <a:tr h="524752">
                <a:tc>
                  <a:txBody>
                    <a:bodyPr/>
                    <a:lstStyle/>
                    <a:p>
                      <a:pPr fontAlgn="t"/>
                      <a:r>
                        <a:rPr lang="en-US" sz="1400" u="none" strike="noStrike">
                          <a:solidFill>
                            <a:srgbClr val="1E73BE"/>
                          </a:solidFill>
                          <a:effectLst/>
                          <a:hlinkClick r:id="rId3"/>
                        </a:rPr>
                        <a:t>Smoke Testing</a:t>
                      </a:r>
                      <a:endParaRPr lang="en-US" sz="1400">
                        <a:effectLst/>
                      </a:endParaRPr>
                    </a:p>
                  </a:txBody>
                  <a:tcPr marL="23983" marR="23983" marT="22033" marB="2203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5F5F5"/>
                    </a:solidFill>
                  </a:tcPr>
                </a:tc>
                <a:tc>
                  <a:txBody>
                    <a:bodyPr/>
                    <a:lstStyle/>
                    <a:p>
                      <a:pPr fontAlgn="t"/>
                      <a:r>
                        <a:rPr lang="en-US" sz="1400" dirty="0">
                          <a:effectLst/>
                        </a:rPr>
                        <a:t>Smoke Testing, also known as “Build Verification Testing”, is a type of software testing that comprises of a non-exhaustive set of tests that aim at ensuring that the most important functions work.</a:t>
                      </a:r>
                    </a:p>
                  </a:txBody>
                  <a:tcPr marL="23983" marR="23983" marT="22033" marB="2203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5F5F5"/>
                    </a:solidFill>
                  </a:tcPr>
                </a:tc>
                <a:extLst>
                  <a:ext uri="{0D108BD9-81ED-4DB2-BD59-A6C34878D82A}">
                    <a16:rowId xmlns:a16="http://schemas.microsoft.com/office/drawing/2014/main" val="1414613274"/>
                  </a:ext>
                </a:extLst>
              </a:tr>
              <a:tr h="455546">
                <a:tc>
                  <a:txBody>
                    <a:bodyPr/>
                    <a:lstStyle/>
                    <a:p>
                      <a:pPr fontAlgn="t"/>
                      <a:r>
                        <a:rPr lang="en-US" sz="1400" u="none" strike="noStrike">
                          <a:solidFill>
                            <a:srgbClr val="1E73BE"/>
                          </a:solidFill>
                          <a:effectLst/>
                          <a:hlinkClick r:id="rId4"/>
                        </a:rPr>
                        <a:t>Functional Testing</a:t>
                      </a:r>
                      <a:endParaRPr lang="en-US" sz="1400">
                        <a:effectLst/>
                      </a:endParaRPr>
                    </a:p>
                  </a:txBody>
                  <a:tcPr marL="23983" marR="23983" marT="22033" marB="2203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400">
                          <a:effectLst/>
                        </a:rPr>
                        <a:t>Functional Testing is a type of software testing whereby the system is tested against the functional requirements/specifications.</a:t>
                      </a:r>
                    </a:p>
                  </a:txBody>
                  <a:tcPr marL="23983" marR="23983" marT="22033" marB="2203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717735479"/>
                  </a:ext>
                </a:extLst>
              </a:tr>
              <a:tr h="455546">
                <a:tc>
                  <a:txBody>
                    <a:bodyPr/>
                    <a:lstStyle/>
                    <a:p>
                      <a:pPr fontAlgn="t"/>
                      <a:r>
                        <a:rPr lang="en-US" sz="1400" u="none" strike="noStrike">
                          <a:solidFill>
                            <a:srgbClr val="1E73BE"/>
                          </a:solidFill>
                          <a:effectLst/>
                          <a:hlinkClick r:id="rId5"/>
                        </a:rPr>
                        <a:t>Usability Testing</a:t>
                      </a:r>
                      <a:endParaRPr lang="en-US" sz="1400">
                        <a:effectLst/>
                      </a:endParaRPr>
                    </a:p>
                  </a:txBody>
                  <a:tcPr marL="23983" marR="23983" marT="22033" marB="2203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400">
                          <a:effectLst/>
                        </a:rPr>
                        <a:t>Usability Testing is a type of software testing done from an end-user’s perspective to determine if the system is easily usable.</a:t>
                      </a:r>
                    </a:p>
                  </a:txBody>
                  <a:tcPr marL="23983" marR="23983" marT="22033" marB="2203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549519087"/>
                  </a:ext>
                </a:extLst>
              </a:tr>
              <a:tr h="524752">
                <a:tc>
                  <a:txBody>
                    <a:bodyPr/>
                    <a:lstStyle/>
                    <a:p>
                      <a:pPr fontAlgn="t"/>
                      <a:r>
                        <a:rPr lang="en-US" sz="1400" u="none" strike="noStrike">
                          <a:solidFill>
                            <a:srgbClr val="1E73BE"/>
                          </a:solidFill>
                          <a:effectLst/>
                          <a:hlinkClick r:id="rId6"/>
                        </a:rPr>
                        <a:t>Security Testing</a:t>
                      </a:r>
                      <a:endParaRPr lang="en-US" sz="1400">
                        <a:effectLst/>
                      </a:endParaRPr>
                    </a:p>
                  </a:txBody>
                  <a:tcPr marL="23983" marR="23983" marT="22033" marB="2203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400" dirty="0">
                          <a:effectLst/>
                        </a:rPr>
                        <a:t>Security Testing is a type of software testing that intends to uncover vulnerabilities of the system and determine that its data and resources are protected from possible intruders.</a:t>
                      </a:r>
                    </a:p>
                  </a:txBody>
                  <a:tcPr marL="23983" marR="23983" marT="22033" marB="2203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02573507"/>
                  </a:ext>
                </a:extLst>
              </a:tr>
              <a:tr h="455546">
                <a:tc>
                  <a:txBody>
                    <a:bodyPr/>
                    <a:lstStyle/>
                    <a:p>
                      <a:pPr fontAlgn="t"/>
                      <a:r>
                        <a:rPr lang="en-US" sz="1400" u="none" strike="noStrike">
                          <a:solidFill>
                            <a:srgbClr val="1E73BE"/>
                          </a:solidFill>
                          <a:effectLst/>
                          <a:hlinkClick r:id="rId7"/>
                        </a:rPr>
                        <a:t>Performance Testing</a:t>
                      </a:r>
                      <a:endParaRPr lang="en-US" sz="1400">
                        <a:effectLst/>
                      </a:endParaRPr>
                    </a:p>
                  </a:txBody>
                  <a:tcPr marL="23983" marR="23983" marT="22033" marB="2203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400">
                          <a:effectLst/>
                        </a:rPr>
                        <a:t>Performance Testing is a type of software testing that intends to determine how a system performs in terms of responsiveness and stability under a certain load.</a:t>
                      </a:r>
                    </a:p>
                  </a:txBody>
                  <a:tcPr marL="23983" marR="23983" marT="22033" marB="2203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247684511"/>
                  </a:ext>
                </a:extLst>
              </a:tr>
              <a:tr h="455546">
                <a:tc>
                  <a:txBody>
                    <a:bodyPr/>
                    <a:lstStyle/>
                    <a:p>
                      <a:pPr fontAlgn="t"/>
                      <a:r>
                        <a:rPr lang="en-US" sz="1400" u="none" strike="noStrike">
                          <a:solidFill>
                            <a:srgbClr val="1E73BE"/>
                          </a:solidFill>
                          <a:effectLst/>
                          <a:hlinkClick r:id="rId8"/>
                        </a:rPr>
                        <a:t>Regression Testing</a:t>
                      </a:r>
                      <a:endParaRPr lang="en-US" sz="1400">
                        <a:effectLst/>
                      </a:endParaRPr>
                    </a:p>
                  </a:txBody>
                  <a:tcPr marL="23983" marR="23983" marT="22033" marB="2203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400">
                          <a:effectLst/>
                        </a:rPr>
                        <a:t>Regression testing is a type of software testing that intends to ensure that changes (enhancements or defect fixes) to the software have not adversely affected it.</a:t>
                      </a:r>
                    </a:p>
                  </a:txBody>
                  <a:tcPr marL="23983" marR="23983" marT="22033" marB="2203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252678335"/>
                  </a:ext>
                </a:extLst>
              </a:tr>
              <a:tr h="524752">
                <a:tc>
                  <a:txBody>
                    <a:bodyPr/>
                    <a:lstStyle/>
                    <a:p>
                      <a:pPr fontAlgn="t"/>
                      <a:r>
                        <a:rPr lang="en-US" sz="1400" u="none" strike="noStrike">
                          <a:solidFill>
                            <a:srgbClr val="1E73BE"/>
                          </a:solidFill>
                          <a:effectLst/>
                          <a:hlinkClick r:id="rId9"/>
                        </a:rPr>
                        <a:t>Compliance Testing</a:t>
                      </a:r>
                      <a:endParaRPr lang="en-US" sz="1400">
                        <a:effectLst/>
                      </a:endParaRPr>
                    </a:p>
                  </a:txBody>
                  <a:tcPr marL="23983" marR="23983" marT="22033" marB="22033">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fontAlgn="t"/>
                      <a:r>
                        <a:rPr lang="en-US" sz="1400" dirty="0">
                          <a:effectLst/>
                        </a:rPr>
                        <a:t>Compliance Testing [also known as conformance testing, regulation testing, standards testing] is a type of testing to determine the compliance of a system with internal or external standards.</a:t>
                      </a:r>
                    </a:p>
                  </a:txBody>
                  <a:tcPr marL="23983" marR="23983" marT="22033" marB="22033">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796688486"/>
                  </a:ext>
                </a:extLst>
              </a:tr>
            </a:tbl>
          </a:graphicData>
        </a:graphic>
      </p:graphicFrame>
      <p:sp>
        <p:nvSpPr>
          <p:cNvPr id="7" name="TextBox 6">
            <a:extLst>
              <a:ext uri="{FF2B5EF4-FFF2-40B4-BE49-F238E27FC236}">
                <a16:creationId xmlns:a16="http://schemas.microsoft.com/office/drawing/2014/main" id="{835AB28D-6546-2344-AFFB-2590F761F7C3}"/>
              </a:ext>
            </a:extLst>
          </p:cNvPr>
          <p:cNvSpPr txBox="1"/>
          <p:nvPr/>
        </p:nvSpPr>
        <p:spPr>
          <a:xfrm>
            <a:off x="5092995" y="4329129"/>
            <a:ext cx="5082363" cy="307777"/>
          </a:xfrm>
          <a:prstGeom prst="rect">
            <a:avLst/>
          </a:prstGeom>
        </p:spPr>
        <p:txBody>
          <a:bodyPr wrap="square" rtlCol="0">
            <a:spAutoFit/>
          </a:bodyPr>
          <a:lstStyle/>
          <a:p>
            <a:r>
              <a:rPr lang="en-US" dirty="0">
                <a:hlinkClick r:id="rId10"/>
              </a:rPr>
              <a:t>ref: http://softwaretestingfundamentals.com</a:t>
            </a:r>
            <a:endParaRPr lang="en-US" dirty="0"/>
          </a:p>
        </p:txBody>
      </p:sp>
    </p:spTree>
    <p:custDataLst>
      <p:tags r:id="rId1"/>
    </p:custDataLst>
    <p:extLst>
      <p:ext uri="{BB962C8B-B14F-4D97-AF65-F5344CB8AC3E}">
        <p14:creationId xmlns:p14="http://schemas.microsoft.com/office/powerpoint/2010/main" val="3852211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036AE-7499-4980-8B17-75F1A06A9C02}"/>
              </a:ext>
            </a:extLst>
          </p:cNvPr>
          <p:cNvSpPr>
            <a:spLocks noGrp="1"/>
          </p:cNvSpPr>
          <p:nvPr>
            <p:ph type="title"/>
          </p:nvPr>
        </p:nvSpPr>
        <p:spPr>
          <a:xfrm>
            <a:off x="330851" y="205932"/>
            <a:ext cx="8229600" cy="571589"/>
          </a:xfrm>
        </p:spPr>
        <p:txBody>
          <a:bodyPr>
            <a:normAutofit/>
          </a:bodyPr>
          <a:lstStyle/>
          <a:p>
            <a:r>
              <a:rPr lang="en-US" dirty="0"/>
              <a:t>Software Testing Methods</a:t>
            </a:r>
          </a:p>
        </p:txBody>
      </p:sp>
      <p:sp>
        <p:nvSpPr>
          <p:cNvPr id="8" name="Content Placeholder 7">
            <a:extLst>
              <a:ext uri="{FF2B5EF4-FFF2-40B4-BE49-F238E27FC236}">
                <a16:creationId xmlns:a16="http://schemas.microsoft.com/office/drawing/2014/main" id="{1FEC5463-BD72-DA44-BDC3-05243B1EFDCA}"/>
              </a:ext>
            </a:extLst>
          </p:cNvPr>
          <p:cNvSpPr>
            <a:spLocks noGrp="1"/>
          </p:cNvSpPr>
          <p:nvPr>
            <p:ph type="body" sz="quarter" idx="11"/>
          </p:nvPr>
        </p:nvSpPr>
        <p:spPr>
          <a:xfrm>
            <a:off x="914400" y="944563"/>
            <a:ext cx="7645400" cy="3595539"/>
          </a:xfrm>
        </p:spPr>
        <p:txBody>
          <a:bodyPr>
            <a:normAutofit fontScale="85000" lnSpcReduction="10000"/>
          </a:bodyPr>
          <a:lstStyle/>
          <a:p>
            <a:r>
              <a:rPr lang="en-US" sz="2000" b="1" dirty="0">
                <a:solidFill>
                  <a:srgbClr val="8C6E43"/>
                </a:solidFill>
              </a:rPr>
              <a:t>Black Box Testing</a:t>
            </a:r>
          </a:p>
          <a:p>
            <a:r>
              <a:rPr lang="en-US" sz="2000" dirty="0"/>
              <a:t>A software testing method in which the internal structure/design/implementation of the item being tested is not known to the tester. These tests can be functional or non-functional, though usually functional. </a:t>
            </a:r>
          </a:p>
          <a:p>
            <a:r>
              <a:rPr lang="en-US" sz="2000" b="1" dirty="0">
                <a:solidFill>
                  <a:srgbClr val="8C6E43"/>
                </a:solidFill>
              </a:rPr>
              <a:t>White Box Testing</a:t>
            </a:r>
          </a:p>
          <a:p>
            <a:r>
              <a:rPr lang="en-US" sz="2000" dirty="0"/>
              <a:t>A software testing method in which the internal structure/design/implementation of the item being tested is known to the tester. </a:t>
            </a:r>
          </a:p>
          <a:p>
            <a:r>
              <a:rPr lang="en-US" sz="2000" b="1" dirty="0">
                <a:solidFill>
                  <a:srgbClr val="8C6E43"/>
                </a:solidFill>
              </a:rPr>
              <a:t>Gray Box Testing</a:t>
            </a:r>
          </a:p>
          <a:p>
            <a:r>
              <a:rPr lang="en-US" sz="2000" dirty="0"/>
              <a:t>A software testing method which is a combination of Black Box Testing method and White Box Testing method.</a:t>
            </a:r>
          </a:p>
          <a:p>
            <a:endParaRPr lang="en-US" dirty="0"/>
          </a:p>
        </p:txBody>
      </p:sp>
    </p:spTree>
    <p:custDataLst>
      <p:tags r:id="rId1"/>
    </p:custDataLst>
    <p:extLst>
      <p:ext uri="{BB962C8B-B14F-4D97-AF65-F5344CB8AC3E}">
        <p14:creationId xmlns:p14="http://schemas.microsoft.com/office/powerpoint/2010/main" val="383641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4454A-0FE9-3640-8270-B94B7E6961BF}"/>
              </a:ext>
            </a:extLst>
          </p:cNvPr>
          <p:cNvSpPr>
            <a:spLocks noGrp="1"/>
          </p:cNvSpPr>
          <p:nvPr>
            <p:ph type="title"/>
          </p:nvPr>
        </p:nvSpPr>
        <p:spPr>
          <a:xfrm>
            <a:off x="330851" y="205932"/>
            <a:ext cx="8229600" cy="571589"/>
          </a:xfrm>
        </p:spPr>
        <p:txBody>
          <a:bodyPr/>
          <a:lstStyle/>
          <a:p>
            <a:r>
              <a:rPr lang="en-US" dirty="0"/>
              <a:t>Fuzzing</a:t>
            </a:r>
          </a:p>
        </p:txBody>
      </p:sp>
      <p:sp>
        <p:nvSpPr>
          <p:cNvPr id="3" name="Content Placeholder 2">
            <a:extLst>
              <a:ext uri="{FF2B5EF4-FFF2-40B4-BE49-F238E27FC236}">
                <a16:creationId xmlns:a16="http://schemas.microsoft.com/office/drawing/2014/main" id="{54D3AA85-688B-694B-B37A-1CE7C091A1FB}"/>
              </a:ext>
            </a:extLst>
          </p:cNvPr>
          <p:cNvSpPr>
            <a:spLocks noGrp="1"/>
          </p:cNvSpPr>
          <p:nvPr>
            <p:ph type="body" sz="quarter" idx="11"/>
          </p:nvPr>
        </p:nvSpPr>
        <p:spPr>
          <a:xfrm>
            <a:off x="914400" y="944563"/>
            <a:ext cx="7645400" cy="3584907"/>
          </a:xfrm>
        </p:spPr>
        <p:txBody>
          <a:bodyPr>
            <a:normAutofit/>
          </a:bodyPr>
          <a:lstStyle/>
          <a:p>
            <a:r>
              <a:rPr lang="en-US" sz="1900" b="1" dirty="0">
                <a:solidFill>
                  <a:srgbClr val="8C6E43"/>
                </a:solidFill>
              </a:rPr>
              <a:t>Fuzzing (fuzz testing)</a:t>
            </a:r>
            <a:r>
              <a:rPr lang="en-US" sz="1900" dirty="0"/>
              <a:t> is a software testing technique which uses a fuzzing tool (fuzzer) to randomly generate or mutate input strings. The input are then fed to programs and the execution of the program is monitored for exceptions.</a:t>
            </a:r>
          </a:p>
          <a:p>
            <a:pPr lvl="1"/>
            <a:r>
              <a:rPr lang="en-US" sz="1900" dirty="0"/>
              <a:t>input strings – usually invalid, unexpected or random data</a:t>
            </a:r>
          </a:p>
          <a:p>
            <a:pPr lvl="1"/>
            <a:r>
              <a:rPr lang="en-US" sz="1900" dirty="0"/>
              <a:t>fuzzing is an automated technique.</a:t>
            </a:r>
          </a:p>
          <a:p>
            <a:pPr lvl="1"/>
            <a:endParaRPr lang="en-US" sz="1900" dirty="0"/>
          </a:p>
          <a:p>
            <a:r>
              <a:rPr lang="en-US" sz="1900" dirty="0"/>
              <a:t>The term ”fuzzing” is originated from a tool proposed by Barton Miller et al. [1]. The tool was used to fuzz testing Unix utility programs. </a:t>
            </a:r>
          </a:p>
          <a:p>
            <a:pPr lvl="1"/>
            <a:r>
              <a:rPr lang="en-US" sz="1900" dirty="0"/>
              <a:t>25% to 33% of UNIX utility programs were successfully crashed by the tool</a:t>
            </a:r>
          </a:p>
          <a:p>
            <a:pPr lvl="1"/>
            <a:endParaRPr lang="en-US" dirty="0"/>
          </a:p>
        </p:txBody>
      </p:sp>
    </p:spTree>
    <p:extLst>
      <p:ext uri="{BB962C8B-B14F-4D97-AF65-F5344CB8AC3E}">
        <p14:creationId xmlns:p14="http://schemas.microsoft.com/office/powerpoint/2010/main" val="268948302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7D94B-47DE-7846-B123-E9A91CCAF1F8}"/>
              </a:ext>
            </a:extLst>
          </p:cNvPr>
          <p:cNvSpPr>
            <a:spLocks noGrp="1"/>
          </p:cNvSpPr>
          <p:nvPr>
            <p:ph type="title"/>
          </p:nvPr>
        </p:nvSpPr>
        <p:spPr>
          <a:xfrm>
            <a:off x="330851" y="205932"/>
            <a:ext cx="8229600" cy="571589"/>
          </a:xfrm>
        </p:spPr>
        <p:txBody>
          <a:bodyPr/>
          <a:lstStyle/>
          <a:p>
            <a:r>
              <a:rPr lang="en-US" altLang="en-US" dirty="0"/>
              <a:t>Weaknesses in Fuzzers</a:t>
            </a:r>
            <a:endParaRPr lang="en-US" dirty="0"/>
          </a:p>
        </p:txBody>
      </p:sp>
      <p:sp>
        <p:nvSpPr>
          <p:cNvPr id="3" name="Content Placeholder 2">
            <a:extLst>
              <a:ext uri="{FF2B5EF4-FFF2-40B4-BE49-F238E27FC236}">
                <a16:creationId xmlns:a16="http://schemas.microsoft.com/office/drawing/2014/main" id="{31AF76A3-C3E9-CD46-9ABE-9583231D6524}"/>
              </a:ext>
            </a:extLst>
          </p:cNvPr>
          <p:cNvSpPr>
            <a:spLocks noGrp="1"/>
          </p:cNvSpPr>
          <p:nvPr>
            <p:ph type="body" sz="quarter" idx="11"/>
          </p:nvPr>
        </p:nvSpPr>
        <p:spPr>
          <a:xfrm>
            <a:off x="914493" y="944563"/>
            <a:ext cx="7645958" cy="3303437"/>
          </a:xfrm>
        </p:spPr>
        <p:txBody>
          <a:bodyPr/>
          <a:lstStyle/>
          <a:p>
            <a:r>
              <a:rPr lang="en-US" altLang="en-US" sz="2000" dirty="0"/>
              <a:t>Some parts of code won't be hit by a fuzzer</a:t>
            </a:r>
          </a:p>
          <a:p>
            <a:pPr lvl="1"/>
            <a:r>
              <a:rPr lang="en-US" altLang="en-US" sz="2000" dirty="0"/>
              <a:t>Because it requires special input values</a:t>
            </a:r>
          </a:p>
          <a:p>
            <a:pPr lvl="1"/>
            <a:r>
              <a:rPr lang="en-US" altLang="en-US" sz="2000" dirty="0"/>
              <a:t>Because it needs to follow specific path </a:t>
            </a:r>
          </a:p>
          <a:p>
            <a:endParaRPr lang="en-US" dirty="0"/>
          </a:p>
        </p:txBody>
      </p:sp>
    </p:spTree>
    <p:extLst>
      <p:ext uri="{BB962C8B-B14F-4D97-AF65-F5344CB8AC3E}">
        <p14:creationId xmlns:p14="http://schemas.microsoft.com/office/powerpoint/2010/main" val="26393884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3622D-52BA-6A40-A0D6-749DD5CBD2C1}"/>
              </a:ext>
            </a:extLst>
          </p:cNvPr>
          <p:cNvSpPr>
            <a:spLocks noGrp="1"/>
          </p:cNvSpPr>
          <p:nvPr>
            <p:ph type="title"/>
          </p:nvPr>
        </p:nvSpPr>
        <p:spPr>
          <a:xfrm>
            <a:off x="330851" y="205932"/>
            <a:ext cx="8229600" cy="571589"/>
          </a:xfrm>
        </p:spPr>
        <p:txBody>
          <a:bodyPr/>
          <a:lstStyle/>
          <a:p>
            <a:r>
              <a:rPr lang="en-US" sz="2800" dirty="0"/>
              <a:t>Traditional fuzzing vs. smart fuzzing</a:t>
            </a:r>
          </a:p>
        </p:txBody>
      </p:sp>
      <p:sp>
        <p:nvSpPr>
          <p:cNvPr id="3" name="Content Placeholder 2">
            <a:extLst>
              <a:ext uri="{FF2B5EF4-FFF2-40B4-BE49-F238E27FC236}">
                <a16:creationId xmlns:a16="http://schemas.microsoft.com/office/drawing/2014/main" id="{C3995889-3CF9-564E-86E5-FE477219BEF8}"/>
              </a:ext>
            </a:extLst>
          </p:cNvPr>
          <p:cNvSpPr>
            <a:spLocks noGrp="1"/>
          </p:cNvSpPr>
          <p:nvPr>
            <p:ph type="body" sz="quarter" idx="11"/>
          </p:nvPr>
        </p:nvSpPr>
        <p:spPr>
          <a:xfrm>
            <a:off x="914400" y="777875"/>
            <a:ext cx="7645400" cy="3638070"/>
          </a:xfrm>
        </p:spPr>
        <p:txBody>
          <a:bodyPr>
            <a:normAutofit/>
          </a:bodyPr>
          <a:lstStyle/>
          <a:p>
            <a:r>
              <a:rPr lang="en-US" sz="1600" b="1" dirty="0">
                <a:solidFill>
                  <a:srgbClr val="8C6E43"/>
                </a:solidFill>
              </a:rPr>
              <a:t>Traditional fuzzing</a:t>
            </a:r>
            <a:r>
              <a:rPr lang="en-US" sz="1400" dirty="0"/>
              <a:t>: blank box, random input</a:t>
            </a:r>
          </a:p>
          <a:p>
            <a:r>
              <a:rPr lang="en-US" sz="1600" b="1" dirty="0">
                <a:solidFill>
                  <a:srgbClr val="8C6E43"/>
                </a:solidFill>
              </a:rPr>
              <a:t>Smart fuzzing: </a:t>
            </a:r>
            <a:r>
              <a:rPr lang="en-US" sz="1400" dirty="0"/>
              <a:t>fuzzing is guided by other technique(s)</a:t>
            </a:r>
          </a:p>
          <a:p>
            <a:r>
              <a:rPr lang="en-US" sz="1400" dirty="0"/>
              <a:t>Input often requires structures/format </a:t>
            </a:r>
          </a:p>
          <a:p>
            <a:pPr lvl="1"/>
            <a:r>
              <a:rPr lang="en-US" sz="1400" dirty="0"/>
              <a:t>HTML, XML, pdf files, …</a:t>
            </a:r>
          </a:p>
          <a:p>
            <a:r>
              <a:rPr lang="en-US" sz="1400" dirty="0"/>
              <a:t>The success and performance of fuzzers depend greatly on the information available to the fuzzer. </a:t>
            </a:r>
          </a:p>
          <a:p>
            <a:pPr lvl="1"/>
            <a:r>
              <a:rPr lang="en-US" sz="1400" dirty="0" err="1"/>
              <a:t>eg</a:t>
            </a:r>
            <a:r>
              <a:rPr lang="en-US" sz="1400" dirty="0"/>
              <a:t>, it helps if source information is available or if the program’s expected input format is known.</a:t>
            </a:r>
          </a:p>
          <a:p>
            <a:pPr lvl="1"/>
            <a:r>
              <a:rPr lang="en-US" sz="1400" dirty="0"/>
              <a:t>fuzzing can require a lot of compute time and may not reach code hidden behind complex sequences of if/else conditions that the fuzzer fails to “guess”.</a:t>
            </a:r>
          </a:p>
          <a:p>
            <a:r>
              <a:rPr lang="en-US" sz="1400" dirty="0"/>
              <a:t>The longer you run, the more bugs you may find</a:t>
            </a:r>
          </a:p>
        </p:txBody>
      </p:sp>
    </p:spTree>
    <p:extLst>
      <p:ext uri="{BB962C8B-B14F-4D97-AF65-F5344CB8AC3E}">
        <p14:creationId xmlns:p14="http://schemas.microsoft.com/office/powerpoint/2010/main" val="154121302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E9457-D3C8-2844-AB38-245C7F7CC6BB}"/>
              </a:ext>
            </a:extLst>
          </p:cNvPr>
          <p:cNvSpPr>
            <a:spLocks noGrp="1"/>
          </p:cNvSpPr>
          <p:nvPr>
            <p:ph type="title"/>
          </p:nvPr>
        </p:nvSpPr>
        <p:spPr>
          <a:xfrm>
            <a:off x="330851" y="205932"/>
            <a:ext cx="8229600" cy="571589"/>
          </a:xfrm>
        </p:spPr>
        <p:txBody>
          <a:bodyPr/>
          <a:lstStyle/>
          <a:p>
            <a:r>
              <a:rPr lang="en-US" dirty="0"/>
              <a:t>Fuzzing </a:t>
            </a:r>
          </a:p>
        </p:txBody>
      </p:sp>
      <p:sp>
        <p:nvSpPr>
          <p:cNvPr id="3" name="Content Placeholder 2">
            <a:extLst>
              <a:ext uri="{FF2B5EF4-FFF2-40B4-BE49-F238E27FC236}">
                <a16:creationId xmlns:a16="http://schemas.microsoft.com/office/drawing/2014/main" id="{F7077833-28EF-A147-B81C-AAA6DB0E1786}"/>
              </a:ext>
            </a:extLst>
          </p:cNvPr>
          <p:cNvSpPr>
            <a:spLocks noGrp="1"/>
          </p:cNvSpPr>
          <p:nvPr>
            <p:ph type="body" sz="quarter" idx="11"/>
          </p:nvPr>
        </p:nvSpPr>
        <p:spPr>
          <a:xfrm>
            <a:off x="914493" y="944563"/>
            <a:ext cx="7645958" cy="3303437"/>
          </a:xfrm>
        </p:spPr>
        <p:txBody>
          <a:bodyPr/>
          <a:lstStyle/>
          <a:p>
            <a:pPr>
              <a:lnSpc>
                <a:spcPct val="100000"/>
              </a:lnSpc>
            </a:pPr>
            <a:r>
              <a:rPr lang="en-US" sz="2000" dirty="0"/>
              <a:t>Broadly speaking, fuzzers fall into two categories:</a:t>
            </a:r>
          </a:p>
          <a:p>
            <a:pPr lvl="1">
              <a:lnSpc>
                <a:spcPct val="100000"/>
              </a:lnSpc>
            </a:pPr>
            <a:r>
              <a:rPr lang="en-US" sz="2000" dirty="0"/>
              <a:t>Generation-based fuzzers: generates inputs from scratch (possibly with knowledge of the expected input format)</a:t>
            </a:r>
          </a:p>
          <a:p>
            <a:pPr lvl="1">
              <a:lnSpc>
                <a:spcPct val="100000"/>
              </a:lnSpc>
            </a:pPr>
            <a:r>
              <a:rPr lang="en-US" sz="2000" dirty="0"/>
              <a:t>Mutation-based fuzzers: generates inputs by mutating known valid inputs in some way.</a:t>
            </a:r>
          </a:p>
        </p:txBody>
      </p:sp>
    </p:spTree>
    <p:extLst>
      <p:ext uri="{BB962C8B-B14F-4D97-AF65-F5344CB8AC3E}">
        <p14:creationId xmlns:p14="http://schemas.microsoft.com/office/powerpoint/2010/main" val="24553300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85ADF-AF56-9242-B555-33C74A0BEDA1}"/>
              </a:ext>
            </a:extLst>
          </p:cNvPr>
          <p:cNvSpPr>
            <a:spLocks noGrp="1"/>
          </p:cNvSpPr>
          <p:nvPr>
            <p:ph type="title"/>
          </p:nvPr>
        </p:nvSpPr>
        <p:spPr>
          <a:xfrm>
            <a:off x="330851" y="205932"/>
            <a:ext cx="8229600" cy="571589"/>
          </a:xfrm>
        </p:spPr>
        <p:txBody>
          <a:bodyPr/>
          <a:lstStyle/>
          <a:p>
            <a:r>
              <a:rPr lang="en-US" dirty="0"/>
              <a:t>Mutation-Based Fuzzing</a:t>
            </a:r>
          </a:p>
        </p:txBody>
      </p:sp>
      <p:sp>
        <p:nvSpPr>
          <p:cNvPr id="3" name="Content Placeholder 2">
            <a:extLst>
              <a:ext uri="{FF2B5EF4-FFF2-40B4-BE49-F238E27FC236}">
                <a16:creationId xmlns:a16="http://schemas.microsoft.com/office/drawing/2014/main" id="{FA04C09D-6271-2442-B817-C64EF25A0893}"/>
              </a:ext>
            </a:extLst>
          </p:cNvPr>
          <p:cNvSpPr>
            <a:spLocks noGrp="1"/>
          </p:cNvSpPr>
          <p:nvPr>
            <p:ph type="body" sz="quarter" idx="11"/>
          </p:nvPr>
        </p:nvSpPr>
        <p:spPr>
          <a:xfrm>
            <a:off x="914493" y="944563"/>
            <a:ext cx="7645958" cy="3303437"/>
          </a:xfrm>
        </p:spPr>
        <p:txBody>
          <a:bodyPr>
            <a:normAutofit/>
          </a:bodyPr>
          <a:lstStyle/>
          <a:p>
            <a:r>
              <a:rPr lang="en-US" dirty="0"/>
              <a:t>Take a well-formed input, randomly mutate (flipping bit, remove NUL, shift character forward…)</a:t>
            </a:r>
          </a:p>
          <a:p>
            <a:r>
              <a:rPr lang="en-US" dirty="0"/>
              <a:t>Little or no knowledge of the format of the inputs</a:t>
            </a:r>
          </a:p>
          <a:p>
            <a:endParaRPr lang="en-US" dirty="0"/>
          </a:p>
          <a:p>
            <a:r>
              <a:rPr lang="en-US" altLang="zh-CN" dirty="0"/>
              <a:t>Strengths</a:t>
            </a:r>
          </a:p>
          <a:p>
            <a:pPr lvl="1"/>
            <a:r>
              <a:rPr lang="en-US" altLang="zh-CN" dirty="0"/>
              <a:t>Super easy to setup and automate</a:t>
            </a:r>
          </a:p>
          <a:p>
            <a:pPr lvl="1"/>
            <a:r>
              <a:rPr lang="en-US" altLang="zh-CN" dirty="0"/>
              <a:t>Little to no protocol knowledge required</a:t>
            </a:r>
          </a:p>
          <a:p>
            <a:r>
              <a:rPr lang="en-US" altLang="zh-CN" dirty="0"/>
              <a:t>Weaknesses</a:t>
            </a:r>
          </a:p>
          <a:p>
            <a:pPr lvl="1"/>
            <a:r>
              <a:rPr lang="en-US" altLang="zh-CN" dirty="0"/>
              <a:t>Limited by initial corpus</a:t>
            </a:r>
          </a:p>
          <a:p>
            <a:endParaRPr lang="en-US" dirty="0"/>
          </a:p>
        </p:txBody>
      </p:sp>
    </p:spTree>
    <p:extLst>
      <p:ext uri="{BB962C8B-B14F-4D97-AF65-F5344CB8AC3E}">
        <p14:creationId xmlns:p14="http://schemas.microsoft.com/office/powerpoint/2010/main" val="420969796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A8141-5F03-DA41-BFF6-418D31CF4223}"/>
              </a:ext>
            </a:extLst>
          </p:cNvPr>
          <p:cNvSpPr>
            <a:spLocks noGrp="1"/>
          </p:cNvSpPr>
          <p:nvPr>
            <p:ph type="title"/>
          </p:nvPr>
        </p:nvSpPr>
        <p:spPr>
          <a:xfrm>
            <a:off x="330851" y="205932"/>
            <a:ext cx="8229600" cy="571589"/>
          </a:xfrm>
        </p:spPr>
        <p:txBody>
          <a:bodyPr/>
          <a:lstStyle/>
          <a:p>
            <a:r>
              <a:rPr lang="en-US" dirty="0"/>
              <a:t>Generation-Based Fuzzing</a:t>
            </a:r>
          </a:p>
        </p:txBody>
      </p:sp>
      <p:sp>
        <p:nvSpPr>
          <p:cNvPr id="3" name="Content Placeholder 2">
            <a:extLst>
              <a:ext uri="{FF2B5EF4-FFF2-40B4-BE49-F238E27FC236}">
                <a16:creationId xmlns:a16="http://schemas.microsoft.com/office/drawing/2014/main" id="{31B5BDE0-D803-8E46-B776-01AA24DB340D}"/>
              </a:ext>
            </a:extLst>
          </p:cNvPr>
          <p:cNvSpPr>
            <a:spLocks noGrp="1"/>
          </p:cNvSpPr>
          <p:nvPr>
            <p:ph type="body" sz="quarter" idx="11"/>
          </p:nvPr>
        </p:nvSpPr>
        <p:spPr>
          <a:xfrm>
            <a:off x="914493" y="944563"/>
            <a:ext cx="7645958" cy="3303437"/>
          </a:xfrm>
        </p:spPr>
        <p:txBody>
          <a:bodyPr>
            <a:normAutofit fontScale="25000" lnSpcReduction="20000"/>
          </a:bodyPr>
          <a:lstStyle/>
          <a:p>
            <a:r>
              <a:rPr lang="en-US" sz="7200" dirty="0"/>
              <a:t>Test cases are generated from some description of the format.</a:t>
            </a:r>
          </a:p>
          <a:p>
            <a:pPr lvl="1"/>
            <a:r>
              <a:rPr lang="en-US" sz="7200" dirty="0"/>
              <a:t>Specified protocols</a:t>
            </a:r>
          </a:p>
          <a:p>
            <a:pPr lvl="1"/>
            <a:r>
              <a:rPr lang="en-US" sz="7200" dirty="0"/>
              <a:t>file format (XML, pdf…)</a:t>
            </a:r>
          </a:p>
          <a:p>
            <a:pPr lvl="1"/>
            <a:r>
              <a:rPr lang="en-US" sz="7200" dirty="0"/>
              <a:t>knowledge of protocol should give better results than random fuzzing</a:t>
            </a:r>
          </a:p>
          <a:p>
            <a:r>
              <a:rPr lang="en-US" altLang="zh-CN" sz="7200" dirty="0"/>
              <a:t>Strengths</a:t>
            </a:r>
          </a:p>
          <a:p>
            <a:pPr lvl="1"/>
            <a:r>
              <a:rPr lang="en-US" altLang="zh-CN" sz="7200" dirty="0"/>
              <a:t>completeness</a:t>
            </a:r>
          </a:p>
          <a:p>
            <a:pPr lvl="1"/>
            <a:r>
              <a:rPr lang="en-US" altLang="zh-CN" sz="7200" dirty="0"/>
              <a:t>Can deal with complex cases</a:t>
            </a:r>
          </a:p>
          <a:p>
            <a:r>
              <a:rPr lang="en-US" altLang="zh-CN" sz="7200" dirty="0"/>
              <a:t>Weaknesses</a:t>
            </a:r>
          </a:p>
          <a:p>
            <a:pPr lvl="1"/>
            <a:r>
              <a:rPr lang="en-US" altLang="zh-CN" sz="7200" dirty="0"/>
              <a:t>Have certain knowledge of the testing program</a:t>
            </a:r>
          </a:p>
          <a:p>
            <a:pPr lvl="1"/>
            <a:r>
              <a:rPr lang="en-US" altLang="zh-CN" sz="7200" dirty="0"/>
              <a:t>Writing generator can be labor intensive for complex protocols</a:t>
            </a:r>
          </a:p>
          <a:p>
            <a:endParaRPr lang="en-US" dirty="0"/>
          </a:p>
        </p:txBody>
      </p:sp>
    </p:spTree>
    <p:extLst>
      <p:ext uri="{BB962C8B-B14F-4D97-AF65-F5344CB8AC3E}">
        <p14:creationId xmlns:p14="http://schemas.microsoft.com/office/powerpoint/2010/main" val="16811722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EAE47-E387-E348-8F03-E25A21F436DB}"/>
              </a:ext>
            </a:extLst>
          </p:cNvPr>
          <p:cNvSpPr>
            <a:spLocks noGrp="1"/>
          </p:cNvSpPr>
          <p:nvPr>
            <p:ph type="title"/>
          </p:nvPr>
        </p:nvSpPr>
        <p:spPr>
          <a:xfrm>
            <a:off x="330851" y="205932"/>
            <a:ext cx="8229600" cy="571589"/>
          </a:xfrm>
        </p:spPr>
        <p:txBody>
          <a:bodyPr/>
          <a:lstStyle/>
          <a:p>
            <a:r>
              <a:rPr lang="en-US" dirty="0"/>
              <a:t>How much fuzz is enough?</a:t>
            </a:r>
          </a:p>
        </p:txBody>
      </p:sp>
      <p:sp>
        <p:nvSpPr>
          <p:cNvPr id="3" name="Content Placeholder 2">
            <a:extLst>
              <a:ext uri="{FF2B5EF4-FFF2-40B4-BE49-F238E27FC236}">
                <a16:creationId xmlns:a16="http://schemas.microsoft.com/office/drawing/2014/main" id="{7591D88B-F51D-914B-AE91-9EA74588E754}"/>
              </a:ext>
            </a:extLst>
          </p:cNvPr>
          <p:cNvSpPr>
            <a:spLocks noGrp="1"/>
          </p:cNvSpPr>
          <p:nvPr>
            <p:ph type="body" sz="quarter" idx="11"/>
          </p:nvPr>
        </p:nvSpPr>
        <p:spPr>
          <a:xfrm>
            <a:off x="914493" y="944563"/>
            <a:ext cx="7645958" cy="3303437"/>
          </a:xfrm>
        </p:spPr>
        <p:txBody>
          <a:bodyPr/>
          <a:lstStyle/>
          <a:p>
            <a:r>
              <a:rPr lang="en-US" altLang="zh-CN" dirty="0"/>
              <a:t>Mutation based fuzzers may generate an infinite number of test cases... When has the fuzzer run long enough?</a:t>
            </a:r>
          </a:p>
          <a:p>
            <a:endParaRPr lang="en-US" altLang="zh-CN" dirty="0"/>
          </a:p>
          <a:p>
            <a:r>
              <a:rPr lang="en-US" altLang="zh-CN" dirty="0"/>
              <a:t>Generation based fuzzers may generate a finite number of test cases. What happens when they’re all run and no bugs are found?</a:t>
            </a:r>
          </a:p>
          <a:p>
            <a:endParaRPr lang="en-US" dirty="0"/>
          </a:p>
          <a:p>
            <a:r>
              <a:rPr lang="en-US" dirty="0"/>
              <a:t>Code coverage may be a good way to indicate it.</a:t>
            </a:r>
          </a:p>
        </p:txBody>
      </p:sp>
    </p:spTree>
    <p:extLst>
      <p:ext uri="{BB962C8B-B14F-4D97-AF65-F5344CB8AC3E}">
        <p14:creationId xmlns:p14="http://schemas.microsoft.com/office/powerpoint/2010/main" val="26704773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FE011-509E-2648-890C-8A478DF7A30B}"/>
              </a:ext>
            </a:extLst>
          </p:cNvPr>
          <p:cNvSpPr>
            <a:spLocks noGrp="1"/>
          </p:cNvSpPr>
          <p:nvPr>
            <p:ph type="title"/>
          </p:nvPr>
        </p:nvSpPr>
        <p:spPr>
          <a:xfrm>
            <a:off x="330851" y="205932"/>
            <a:ext cx="8229600" cy="571589"/>
          </a:xfrm>
        </p:spPr>
        <p:txBody>
          <a:bodyPr/>
          <a:lstStyle/>
          <a:p>
            <a:r>
              <a:rPr lang="en-US" dirty="0"/>
              <a:t>Code coverage</a:t>
            </a:r>
          </a:p>
        </p:txBody>
      </p:sp>
      <p:sp>
        <p:nvSpPr>
          <p:cNvPr id="3" name="Content Placeholder 2">
            <a:extLst>
              <a:ext uri="{FF2B5EF4-FFF2-40B4-BE49-F238E27FC236}">
                <a16:creationId xmlns:a16="http://schemas.microsoft.com/office/drawing/2014/main" id="{1350BFFA-0DC0-964B-B654-B796FE099F7E}"/>
              </a:ext>
            </a:extLst>
          </p:cNvPr>
          <p:cNvSpPr>
            <a:spLocks noGrp="1"/>
          </p:cNvSpPr>
          <p:nvPr>
            <p:ph type="body" sz="quarter" idx="11"/>
          </p:nvPr>
        </p:nvSpPr>
        <p:spPr>
          <a:xfrm>
            <a:off x="829339" y="919956"/>
            <a:ext cx="7645400" cy="3303587"/>
          </a:xfrm>
        </p:spPr>
        <p:txBody>
          <a:bodyPr>
            <a:noAutofit/>
          </a:bodyPr>
          <a:lstStyle/>
          <a:p>
            <a:r>
              <a:rPr lang="en-US" b="1" dirty="0">
                <a:solidFill>
                  <a:srgbClr val="8C6E43"/>
                </a:solidFill>
              </a:rPr>
              <a:t>Code coverage </a:t>
            </a:r>
            <a:r>
              <a:rPr lang="en-US" sz="1600" dirty="0"/>
              <a:t>is a metric which can be used to determine how much code has been executed.</a:t>
            </a:r>
          </a:p>
          <a:p>
            <a:r>
              <a:rPr lang="en-US" sz="1600" dirty="0"/>
              <a:t>For example:</a:t>
            </a:r>
          </a:p>
          <a:p>
            <a:pPr lvl="1"/>
            <a:r>
              <a:rPr lang="en-US" sz="1600" dirty="0" err="1"/>
              <a:t>gcov</a:t>
            </a:r>
            <a:r>
              <a:rPr lang="en-US" sz="1600" dirty="0"/>
              <a:t>—a Test Coverage Program [2]</a:t>
            </a:r>
          </a:p>
          <a:p>
            <a:pPr lvl="1"/>
            <a:r>
              <a:rPr lang="en-US" sz="1600" dirty="0" err="1"/>
              <a:t>gcov</a:t>
            </a:r>
            <a:r>
              <a:rPr lang="en-US" sz="1600" dirty="0"/>
              <a:t> is a tool you can use in conjunction with GCC to test code coverage in your programs.</a:t>
            </a:r>
          </a:p>
          <a:p>
            <a:r>
              <a:rPr lang="en-US" sz="1600" dirty="0"/>
              <a:t>Types of code coverage:</a:t>
            </a:r>
          </a:p>
          <a:p>
            <a:pPr lvl="1"/>
            <a:r>
              <a:rPr lang="en-US" sz="1600" dirty="0"/>
              <a:t>Line coverage</a:t>
            </a:r>
          </a:p>
          <a:p>
            <a:pPr lvl="1"/>
            <a:r>
              <a:rPr lang="en-US" sz="1600" dirty="0"/>
              <a:t>function/method coverage</a:t>
            </a:r>
          </a:p>
          <a:p>
            <a:pPr lvl="1"/>
            <a:r>
              <a:rPr lang="en-US" sz="1600" dirty="0"/>
              <a:t>branch coverage</a:t>
            </a:r>
          </a:p>
          <a:p>
            <a:pPr lvl="1"/>
            <a:r>
              <a:rPr lang="en-US" sz="1600" dirty="0"/>
              <a:t>path coverage</a:t>
            </a:r>
          </a:p>
          <a:p>
            <a:pPr lvl="1"/>
            <a:r>
              <a:rPr lang="en-US" sz="1600" dirty="0"/>
              <a:t>…</a:t>
            </a:r>
          </a:p>
        </p:txBody>
      </p:sp>
    </p:spTree>
    <p:extLst>
      <p:ext uri="{BB962C8B-B14F-4D97-AF65-F5344CB8AC3E}">
        <p14:creationId xmlns:p14="http://schemas.microsoft.com/office/powerpoint/2010/main" val="1034903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1B2C8-F908-2D49-ACFF-A6FFEE7C213A}"/>
              </a:ext>
            </a:extLst>
          </p:cNvPr>
          <p:cNvSpPr>
            <a:spLocks noGrp="1"/>
          </p:cNvSpPr>
          <p:nvPr>
            <p:ph type="title"/>
          </p:nvPr>
        </p:nvSpPr>
        <p:spPr/>
        <p:txBody>
          <a:bodyPr/>
          <a:lstStyle/>
          <a:p>
            <a:r>
              <a:rPr lang="en-US" dirty="0"/>
              <a:t>outline</a:t>
            </a:r>
          </a:p>
        </p:txBody>
      </p:sp>
      <p:sp>
        <p:nvSpPr>
          <p:cNvPr id="3" name="Text Placeholder 2">
            <a:extLst>
              <a:ext uri="{FF2B5EF4-FFF2-40B4-BE49-F238E27FC236}">
                <a16:creationId xmlns:a16="http://schemas.microsoft.com/office/drawing/2014/main" id="{FE780E20-AA20-2E47-B318-AE5E7B1ABD3C}"/>
              </a:ext>
            </a:extLst>
          </p:cNvPr>
          <p:cNvSpPr>
            <a:spLocks noGrp="1"/>
          </p:cNvSpPr>
          <p:nvPr>
            <p:ph type="body" sz="quarter" idx="11"/>
          </p:nvPr>
        </p:nvSpPr>
        <p:spPr/>
        <p:txBody>
          <a:bodyPr/>
          <a:lstStyle/>
          <a:p>
            <a:r>
              <a:rPr lang="en-US" dirty="0"/>
              <a:t>Software design principles</a:t>
            </a:r>
          </a:p>
          <a:p>
            <a:pPr marL="662940" lvl="1" indent="-285750">
              <a:buFont typeface="Arial" panose="020B0604020202020204" pitchFamily="34" charset="0"/>
              <a:buChar char="•"/>
            </a:pPr>
            <a:r>
              <a:rPr lang="en-US" dirty="0" err="1"/>
              <a:t>Saltzer</a:t>
            </a:r>
            <a:r>
              <a:rPr lang="en-US" dirty="0"/>
              <a:t> &amp; Schroeder’s paper 1975</a:t>
            </a:r>
          </a:p>
          <a:p>
            <a:pPr marL="662940" lvl="1" indent="-285750">
              <a:buFont typeface="Arial" panose="020B0604020202020204" pitchFamily="34" charset="0"/>
              <a:buChar char="•"/>
            </a:pPr>
            <a:r>
              <a:rPr lang="en-US" dirty="0"/>
              <a:t>Avoiding the Top 10 Software Security Design Flaws</a:t>
            </a:r>
          </a:p>
          <a:p>
            <a:r>
              <a:rPr lang="en-US" dirty="0"/>
              <a:t>Secure coding</a:t>
            </a:r>
          </a:p>
          <a:p>
            <a:r>
              <a:rPr lang="en-US" dirty="0"/>
              <a:t>Common software vulnerabilities</a:t>
            </a:r>
          </a:p>
          <a:p>
            <a:r>
              <a:rPr lang="en-US" dirty="0"/>
              <a:t>Code auditing</a:t>
            </a:r>
          </a:p>
          <a:p>
            <a:r>
              <a:rPr lang="en-US" dirty="0"/>
              <a:t>Static code analysis tools</a:t>
            </a:r>
          </a:p>
          <a:p>
            <a:r>
              <a:rPr lang="en-US" dirty="0"/>
              <a:t>Software security testing </a:t>
            </a:r>
          </a:p>
          <a:p>
            <a:pPr marL="662940" lvl="1" indent="-285750">
              <a:buFont typeface="Arial" panose="020B0604020202020204" pitchFamily="34" charset="0"/>
              <a:buChar char="•"/>
            </a:pPr>
            <a:r>
              <a:rPr lang="en-US" dirty="0"/>
              <a:t>	Fuzzing</a:t>
            </a:r>
          </a:p>
          <a:p>
            <a:endParaRPr lang="en-US" dirty="0"/>
          </a:p>
        </p:txBody>
      </p:sp>
    </p:spTree>
    <p:extLst>
      <p:ext uri="{BB962C8B-B14F-4D97-AF65-F5344CB8AC3E}">
        <p14:creationId xmlns:p14="http://schemas.microsoft.com/office/powerpoint/2010/main" val="305975973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30030-DE5B-924C-8DA3-B549C2E63064}"/>
              </a:ext>
            </a:extLst>
          </p:cNvPr>
          <p:cNvSpPr>
            <a:spLocks noGrp="1"/>
          </p:cNvSpPr>
          <p:nvPr>
            <p:ph type="title"/>
          </p:nvPr>
        </p:nvSpPr>
        <p:spPr>
          <a:xfrm>
            <a:off x="330851" y="205932"/>
            <a:ext cx="8229600" cy="571589"/>
          </a:xfrm>
        </p:spPr>
        <p:txBody>
          <a:bodyPr/>
          <a:lstStyle/>
          <a:p>
            <a:r>
              <a:rPr lang="en-US" dirty="0"/>
              <a:t>path coverage</a:t>
            </a:r>
          </a:p>
        </p:txBody>
      </p:sp>
      <p:grpSp>
        <p:nvGrpSpPr>
          <p:cNvPr id="33" name="Group 32">
            <a:extLst>
              <a:ext uri="{FF2B5EF4-FFF2-40B4-BE49-F238E27FC236}">
                <a16:creationId xmlns:a16="http://schemas.microsoft.com/office/drawing/2014/main" id="{B8D83326-D4A0-0545-AA56-A96FD2E604CD}"/>
              </a:ext>
            </a:extLst>
          </p:cNvPr>
          <p:cNvGrpSpPr/>
          <p:nvPr/>
        </p:nvGrpSpPr>
        <p:grpSpPr>
          <a:xfrm>
            <a:off x="5705196" y="299745"/>
            <a:ext cx="3170266" cy="2077210"/>
            <a:chOff x="6594764" y="678873"/>
            <a:chExt cx="5223164" cy="3172694"/>
          </a:xfrm>
        </p:grpSpPr>
        <p:grpSp>
          <p:nvGrpSpPr>
            <p:cNvPr id="20" name="Group 19">
              <a:extLst>
                <a:ext uri="{FF2B5EF4-FFF2-40B4-BE49-F238E27FC236}">
                  <a16:creationId xmlns:a16="http://schemas.microsoft.com/office/drawing/2014/main" id="{FB0AB205-0FAD-C143-8B8A-EE9FC5DEDABE}"/>
                </a:ext>
              </a:extLst>
            </p:cNvPr>
            <p:cNvGrpSpPr/>
            <p:nvPr/>
          </p:nvGrpSpPr>
          <p:grpSpPr>
            <a:xfrm>
              <a:off x="6594764" y="1410152"/>
              <a:ext cx="5223164" cy="2189345"/>
              <a:chOff x="5403273" y="1895061"/>
              <a:chExt cx="5223164" cy="2189345"/>
            </a:xfrm>
          </p:grpSpPr>
          <p:sp>
            <p:nvSpPr>
              <p:cNvPr id="5" name="Diamond 4">
                <a:extLst>
                  <a:ext uri="{FF2B5EF4-FFF2-40B4-BE49-F238E27FC236}">
                    <a16:creationId xmlns:a16="http://schemas.microsoft.com/office/drawing/2014/main" id="{0CF37B25-BCD1-7D4E-8231-AE1D3778C5F6}"/>
                  </a:ext>
                </a:extLst>
              </p:cNvPr>
              <p:cNvSpPr/>
              <p:nvPr/>
            </p:nvSpPr>
            <p:spPr>
              <a:xfrm>
                <a:off x="6692348" y="1895061"/>
                <a:ext cx="2584174" cy="1073426"/>
              </a:xfrm>
              <a:prstGeom prst="diamond">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TextBox 5">
                <a:extLst>
                  <a:ext uri="{FF2B5EF4-FFF2-40B4-BE49-F238E27FC236}">
                    <a16:creationId xmlns:a16="http://schemas.microsoft.com/office/drawing/2014/main" id="{C53DADE6-53D8-8342-AE9D-91742A03D3F0}"/>
                  </a:ext>
                </a:extLst>
              </p:cNvPr>
              <p:cNvSpPr txBox="1"/>
              <p:nvPr/>
            </p:nvSpPr>
            <p:spPr>
              <a:xfrm>
                <a:off x="7536873" y="2064327"/>
                <a:ext cx="1371600" cy="634624"/>
              </a:xfrm>
              <a:prstGeom prst="rect">
                <a:avLst/>
              </a:prstGeom>
              <a:noFill/>
            </p:spPr>
            <p:txBody>
              <a:bodyPr wrap="square" rtlCol="0">
                <a:spAutoFit/>
              </a:bodyPr>
              <a:lstStyle/>
              <a:p>
                <a:r>
                  <a:rPr lang="en-US" sz="2100" dirty="0"/>
                  <a:t>x &gt; y</a:t>
                </a:r>
              </a:p>
            </p:txBody>
          </p:sp>
          <p:cxnSp>
            <p:nvCxnSpPr>
              <p:cNvPr id="8" name="Elbow Connector 7">
                <a:extLst>
                  <a:ext uri="{FF2B5EF4-FFF2-40B4-BE49-F238E27FC236}">
                    <a16:creationId xmlns:a16="http://schemas.microsoft.com/office/drawing/2014/main" id="{7BD97EF7-3482-614F-B47C-C1B8E62EF36C}"/>
                  </a:ext>
                </a:extLst>
              </p:cNvPr>
              <p:cNvCxnSpPr/>
              <p:nvPr/>
            </p:nvCxnSpPr>
            <p:spPr>
              <a:xfrm rot="5400000">
                <a:off x="6005946" y="2750128"/>
                <a:ext cx="997527" cy="374072"/>
              </a:xfrm>
              <a:prstGeom prst="bentConnector3">
                <a:avLst>
                  <a:gd name="adj1" fmla="val 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596090CF-BF27-1A4D-9B55-215E7E33B079}"/>
                  </a:ext>
                </a:extLst>
              </p:cNvPr>
              <p:cNvCxnSpPr>
                <a:cxnSpLocks/>
                <a:stCxn id="5" idx="3"/>
              </p:cNvCxnSpPr>
              <p:nvPr/>
            </p:nvCxnSpPr>
            <p:spPr>
              <a:xfrm>
                <a:off x="9276522" y="2431774"/>
                <a:ext cx="490933" cy="962590"/>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75D627E-C4A1-BB4C-B022-9F792CAE9CA3}"/>
                  </a:ext>
                </a:extLst>
              </p:cNvPr>
              <p:cNvSpPr txBox="1"/>
              <p:nvPr/>
            </p:nvSpPr>
            <p:spPr>
              <a:xfrm>
                <a:off x="5403273" y="3449782"/>
                <a:ext cx="1953491" cy="634624"/>
              </a:xfrm>
              <a:prstGeom prst="rect">
                <a:avLst/>
              </a:prstGeom>
              <a:noFill/>
              <a:ln w="31750">
                <a:solidFill>
                  <a:schemeClr val="accent1"/>
                </a:solidFill>
              </a:ln>
            </p:spPr>
            <p:txBody>
              <a:bodyPr wrap="square" rtlCol="0">
                <a:spAutoFit/>
              </a:bodyPr>
              <a:lstStyle/>
              <a:p>
                <a:pPr algn="ctr"/>
                <a:r>
                  <a:rPr lang="en-US" sz="2100" dirty="0"/>
                  <a:t>y = 0</a:t>
                </a:r>
              </a:p>
            </p:txBody>
          </p:sp>
          <p:sp>
            <p:nvSpPr>
              <p:cNvPr id="18" name="TextBox 17">
                <a:extLst>
                  <a:ext uri="{FF2B5EF4-FFF2-40B4-BE49-F238E27FC236}">
                    <a16:creationId xmlns:a16="http://schemas.microsoft.com/office/drawing/2014/main" id="{8669C6C3-9386-874E-BAE7-C220D267111E}"/>
                  </a:ext>
                </a:extLst>
              </p:cNvPr>
              <p:cNvSpPr txBox="1"/>
              <p:nvPr/>
            </p:nvSpPr>
            <p:spPr>
              <a:xfrm>
                <a:off x="8672946" y="3408219"/>
                <a:ext cx="1953491" cy="634624"/>
              </a:xfrm>
              <a:prstGeom prst="rect">
                <a:avLst/>
              </a:prstGeom>
              <a:noFill/>
              <a:ln w="31750">
                <a:solidFill>
                  <a:schemeClr val="accent1"/>
                </a:solidFill>
              </a:ln>
            </p:spPr>
            <p:txBody>
              <a:bodyPr wrap="square" rtlCol="0">
                <a:spAutoFit/>
              </a:bodyPr>
              <a:lstStyle/>
              <a:p>
                <a:pPr algn="ctr"/>
                <a:r>
                  <a:rPr lang="en-US" sz="2100" dirty="0"/>
                  <a:t>x = 0</a:t>
                </a:r>
              </a:p>
            </p:txBody>
          </p:sp>
        </p:grpSp>
        <p:cxnSp>
          <p:nvCxnSpPr>
            <p:cNvPr id="22" name="Straight Arrow Connector 21">
              <a:extLst>
                <a:ext uri="{FF2B5EF4-FFF2-40B4-BE49-F238E27FC236}">
                  <a16:creationId xmlns:a16="http://schemas.microsoft.com/office/drawing/2014/main" id="{5365E3BA-C42B-4B4A-B7F8-53D2A1EA71A9}"/>
                </a:ext>
              </a:extLst>
            </p:cNvPr>
            <p:cNvCxnSpPr>
              <a:cxnSpLocks/>
              <a:endCxn id="5" idx="0"/>
            </p:cNvCxnSpPr>
            <p:nvPr/>
          </p:nvCxnSpPr>
          <p:spPr>
            <a:xfrm>
              <a:off x="9175926" y="678873"/>
              <a:ext cx="0" cy="73127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F3BF4B84-60FD-CB4C-B09F-F896BC7CEBF7}"/>
                </a:ext>
              </a:extLst>
            </p:cNvPr>
            <p:cNvCxnSpPr>
              <a:stCxn id="16" idx="2"/>
            </p:cNvCxnSpPr>
            <p:nvPr/>
          </p:nvCxnSpPr>
          <p:spPr>
            <a:xfrm rot="16200000" flipH="1">
              <a:off x="8266358" y="2904647"/>
              <a:ext cx="252064" cy="1641763"/>
            </a:xfrm>
            <a:prstGeom prst="bentConnector2">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8AEF3BA9-C6C5-9F45-A279-E7C327FEB560}"/>
                </a:ext>
              </a:extLst>
            </p:cNvPr>
            <p:cNvCxnSpPr>
              <a:cxnSpLocks/>
            </p:cNvCxnSpPr>
            <p:nvPr/>
          </p:nvCxnSpPr>
          <p:spPr>
            <a:xfrm rot="10800000" flipV="1">
              <a:off x="9213274" y="3418823"/>
              <a:ext cx="1766457" cy="432744"/>
            </a:xfrm>
            <a:prstGeom prst="bentConnector3">
              <a:avLst>
                <a:gd name="adj1" fmla="val 588"/>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A1518EB-0EF1-BF44-804C-FB2FAD173C07}"/>
                </a:ext>
              </a:extLst>
            </p:cNvPr>
            <p:cNvSpPr txBox="1"/>
            <p:nvPr/>
          </p:nvSpPr>
          <p:spPr>
            <a:xfrm>
              <a:off x="6858001" y="1911927"/>
              <a:ext cx="817418" cy="387827"/>
            </a:xfrm>
            <a:prstGeom prst="rect">
              <a:avLst/>
            </a:prstGeom>
            <a:noFill/>
          </p:spPr>
          <p:txBody>
            <a:bodyPr wrap="square" rtlCol="0">
              <a:spAutoFit/>
            </a:bodyPr>
            <a:lstStyle/>
            <a:p>
              <a:r>
                <a:rPr lang="en-US" sz="1050" dirty="0"/>
                <a:t>true</a:t>
              </a:r>
            </a:p>
          </p:txBody>
        </p:sp>
      </p:grpSp>
      <p:sp>
        <p:nvSpPr>
          <p:cNvPr id="32" name="TextBox 31">
            <a:extLst>
              <a:ext uri="{FF2B5EF4-FFF2-40B4-BE49-F238E27FC236}">
                <a16:creationId xmlns:a16="http://schemas.microsoft.com/office/drawing/2014/main" id="{CA7F9E3F-CAEC-F049-9E60-C3ECEDC001DC}"/>
              </a:ext>
            </a:extLst>
          </p:cNvPr>
          <p:cNvSpPr txBox="1"/>
          <p:nvPr/>
        </p:nvSpPr>
        <p:spPr>
          <a:xfrm>
            <a:off x="8343901" y="1392382"/>
            <a:ext cx="613064" cy="253916"/>
          </a:xfrm>
          <a:prstGeom prst="rect">
            <a:avLst/>
          </a:prstGeom>
          <a:noFill/>
        </p:spPr>
        <p:txBody>
          <a:bodyPr wrap="square" rtlCol="0">
            <a:spAutoFit/>
          </a:bodyPr>
          <a:lstStyle/>
          <a:p>
            <a:r>
              <a:rPr lang="en-US" sz="1050" dirty="0"/>
              <a:t>false</a:t>
            </a:r>
          </a:p>
        </p:txBody>
      </p:sp>
      <p:grpSp>
        <p:nvGrpSpPr>
          <p:cNvPr id="34" name="Group 33">
            <a:extLst>
              <a:ext uri="{FF2B5EF4-FFF2-40B4-BE49-F238E27FC236}">
                <a16:creationId xmlns:a16="http://schemas.microsoft.com/office/drawing/2014/main" id="{D6E45F41-FBC0-D04D-A589-56838A84D858}"/>
              </a:ext>
            </a:extLst>
          </p:cNvPr>
          <p:cNvGrpSpPr/>
          <p:nvPr/>
        </p:nvGrpSpPr>
        <p:grpSpPr>
          <a:xfrm>
            <a:off x="5570113" y="2334499"/>
            <a:ext cx="3489353" cy="2172590"/>
            <a:chOff x="6594764" y="678873"/>
            <a:chExt cx="5223164" cy="3172694"/>
          </a:xfrm>
        </p:grpSpPr>
        <p:grpSp>
          <p:nvGrpSpPr>
            <p:cNvPr id="35" name="Group 34">
              <a:extLst>
                <a:ext uri="{FF2B5EF4-FFF2-40B4-BE49-F238E27FC236}">
                  <a16:creationId xmlns:a16="http://schemas.microsoft.com/office/drawing/2014/main" id="{1B33BD11-2C2C-5049-94C3-4CDE7177C4A2}"/>
                </a:ext>
              </a:extLst>
            </p:cNvPr>
            <p:cNvGrpSpPr/>
            <p:nvPr/>
          </p:nvGrpSpPr>
          <p:grpSpPr>
            <a:xfrm>
              <a:off x="6594764" y="1410152"/>
              <a:ext cx="5223164" cy="2161485"/>
              <a:chOff x="5403273" y="1895061"/>
              <a:chExt cx="5223164" cy="2161485"/>
            </a:xfrm>
          </p:grpSpPr>
          <p:sp>
            <p:nvSpPr>
              <p:cNvPr id="40" name="Diamond 39">
                <a:extLst>
                  <a:ext uri="{FF2B5EF4-FFF2-40B4-BE49-F238E27FC236}">
                    <a16:creationId xmlns:a16="http://schemas.microsoft.com/office/drawing/2014/main" id="{8096638F-72D9-FA4B-A6B8-A08EA445F7E3}"/>
                  </a:ext>
                </a:extLst>
              </p:cNvPr>
              <p:cNvSpPr/>
              <p:nvPr/>
            </p:nvSpPr>
            <p:spPr>
              <a:xfrm>
                <a:off x="6692348" y="1895061"/>
                <a:ext cx="2584174" cy="1073426"/>
              </a:xfrm>
              <a:prstGeom prst="diamond">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TextBox 40">
                <a:extLst>
                  <a:ext uri="{FF2B5EF4-FFF2-40B4-BE49-F238E27FC236}">
                    <a16:creationId xmlns:a16="http://schemas.microsoft.com/office/drawing/2014/main" id="{F52285A8-EE48-5C43-B8B3-24DCB258214B}"/>
                  </a:ext>
                </a:extLst>
              </p:cNvPr>
              <p:cNvSpPr txBox="1"/>
              <p:nvPr/>
            </p:nvSpPr>
            <p:spPr>
              <a:xfrm>
                <a:off x="7536873" y="2064328"/>
                <a:ext cx="1371600" cy="606764"/>
              </a:xfrm>
              <a:prstGeom prst="rect">
                <a:avLst/>
              </a:prstGeom>
              <a:noFill/>
            </p:spPr>
            <p:txBody>
              <a:bodyPr wrap="square" rtlCol="0">
                <a:spAutoFit/>
              </a:bodyPr>
              <a:lstStyle/>
              <a:p>
                <a:r>
                  <a:rPr lang="en-US" sz="2100" dirty="0"/>
                  <a:t>m &gt; n</a:t>
                </a:r>
              </a:p>
            </p:txBody>
          </p:sp>
          <p:cxnSp>
            <p:nvCxnSpPr>
              <p:cNvPr id="42" name="Elbow Connector 41">
                <a:extLst>
                  <a:ext uri="{FF2B5EF4-FFF2-40B4-BE49-F238E27FC236}">
                    <a16:creationId xmlns:a16="http://schemas.microsoft.com/office/drawing/2014/main" id="{351B4CE2-6E60-6942-B748-6C984F4EB6AD}"/>
                  </a:ext>
                </a:extLst>
              </p:cNvPr>
              <p:cNvCxnSpPr/>
              <p:nvPr/>
            </p:nvCxnSpPr>
            <p:spPr>
              <a:xfrm rot="5400000">
                <a:off x="6005946" y="2750128"/>
                <a:ext cx="997527" cy="374072"/>
              </a:xfrm>
              <a:prstGeom prst="bentConnector3">
                <a:avLst>
                  <a:gd name="adj1" fmla="val 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A9CD3CEA-1FBE-C84F-B5F9-B9DAB02EEB0C}"/>
                  </a:ext>
                </a:extLst>
              </p:cNvPr>
              <p:cNvCxnSpPr>
                <a:cxnSpLocks/>
                <a:stCxn id="40" idx="3"/>
              </p:cNvCxnSpPr>
              <p:nvPr/>
            </p:nvCxnSpPr>
            <p:spPr>
              <a:xfrm>
                <a:off x="9276522" y="2431774"/>
                <a:ext cx="490933" cy="962590"/>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F5403649-8B32-884E-88A4-DCFBC4875EB6}"/>
                  </a:ext>
                </a:extLst>
              </p:cNvPr>
              <p:cNvSpPr txBox="1"/>
              <p:nvPr/>
            </p:nvSpPr>
            <p:spPr>
              <a:xfrm>
                <a:off x="5403273" y="3449782"/>
                <a:ext cx="1953492" cy="606764"/>
              </a:xfrm>
              <a:prstGeom prst="rect">
                <a:avLst/>
              </a:prstGeom>
              <a:noFill/>
              <a:ln w="31750">
                <a:solidFill>
                  <a:schemeClr val="accent1"/>
                </a:solidFill>
              </a:ln>
            </p:spPr>
            <p:txBody>
              <a:bodyPr wrap="square" rtlCol="0">
                <a:spAutoFit/>
              </a:bodyPr>
              <a:lstStyle/>
              <a:p>
                <a:pPr algn="ctr"/>
                <a:r>
                  <a:rPr lang="en-US" sz="2100" dirty="0"/>
                  <a:t>n = 0</a:t>
                </a:r>
              </a:p>
            </p:txBody>
          </p:sp>
          <p:sp>
            <p:nvSpPr>
              <p:cNvPr id="45" name="TextBox 44">
                <a:extLst>
                  <a:ext uri="{FF2B5EF4-FFF2-40B4-BE49-F238E27FC236}">
                    <a16:creationId xmlns:a16="http://schemas.microsoft.com/office/drawing/2014/main" id="{61897D2D-E157-5F4B-AE11-BDB0EFAA2FCF}"/>
                  </a:ext>
                </a:extLst>
              </p:cNvPr>
              <p:cNvSpPr txBox="1"/>
              <p:nvPr/>
            </p:nvSpPr>
            <p:spPr>
              <a:xfrm>
                <a:off x="8672945" y="3408219"/>
                <a:ext cx="1953492" cy="606763"/>
              </a:xfrm>
              <a:prstGeom prst="rect">
                <a:avLst/>
              </a:prstGeom>
              <a:noFill/>
              <a:ln w="31750">
                <a:solidFill>
                  <a:schemeClr val="accent1"/>
                </a:solidFill>
              </a:ln>
            </p:spPr>
            <p:txBody>
              <a:bodyPr wrap="square" rtlCol="0">
                <a:spAutoFit/>
              </a:bodyPr>
              <a:lstStyle/>
              <a:p>
                <a:pPr algn="ctr"/>
                <a:r>
                  <a:rPr lang="en-US" sz="2100" dirty="0"/>
                  <a:t>m = 0</a:t>
                </a:r>
              </a:p>
            </p:txBody>
          </p:sp>
        </p:grpSp>
        <p:cxnSp>
          <p:nvCxnSpPr>
            <p:cNvPr id="36" name="Straight Arrow Connector 35">
              <a:extLst>
                <a:ext uri="{FF2B5EF4-FFF2-40B4-BE49-F238E27FC236}">
                  <a16:creationId xmlns:a16="http://schemas.microsoft.com/office/drawing/2014/main" id="{EC004172-A516-5749-9603-520FFCA2DD61}"/>
                </a:ext>
              </a:extLst>
            </p:cNvPr>
            <p:cNvCxnSpPr>
              <a:cxnSpLocks/>
              <a:endCxn id="40" idx="0"/>
            </p:cNvCxnSpPr>
            <p:nvPr/>
          </p:nvCxnSpPr>
          <p:spPr>
            <a:xfrm>
              <a:off x="9175926" y="678873"/>
              <a:ext cx="0" cy="73127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69B1FEB0-E4B5-3944-9529-4F3DC49FE861}"/>
                </a:ext>
              </a:extLst>
            </p:cNvPr>
            <p:cNvCxnSpPr>
              <a:stCxn id="44" idx="2"/>
            </p:cNvCxnSpPr>
            <p:nvPr/>
          </p:nvCxnSpPr>
          <p:spPr>
            <a:xfrm rot="16200000" flipH="1">
              <a:off x="8252432" y="2890717"/>
              <a:ext cx="279922" cy="1641764"/>
            </a:xfrm>
            <a:prstGeom prst="bentConnector2">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C020BCAA-3C07-904D-8CE7-0BD5939495EB}"/>
                </a:ext>
              </a:extLst>
            </p:cNvPr>
            <p:cNvCxnSpPr>
              <a:cxnSpLocks/>
            </p:cNvCxnSpPr>
            <p:nvPr/>
          </p:nvCxnSpPr>
          <p:spPr>
            <a:xfrm rot="10800000" flipV="1">
              <a:off x="9213274" y="3418823"/>
              <a:ext cx="1766457" cy="432744"/>
            </a:xfrm>
            <a:prstGeom prst="bentConnector3">
              <a:avLst>
                <a:gd name="adj1" fmla="val 588"/>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61DE8954-28FC-3A4A-9D47-3EC9A340FD5D}"/>
                </a:ext>
              </a:extLst>
            </p:cNvPr>
            <p:cNvSpPr txBox="1"/>
            <p:nvPr/>
          </p:nvSpPr>
          <p:spPr>
            <a:xfrm>
              <a:off x="6858000" y="1911927"/>
              <a:ext cx="817418" cy="370801"/>
            </a:xfrm>
            <a:prstGeom prst="rect">
              <a:avLst/>
            </a:prstGeom>
            <a:noFill/>
          </p:spPr>
          <p:txBody>
            <a:bodyPr wrap="square" rtlCol="0">
              <a:spAutoFit/>
            </a:bodyPr>
            <a:lstStyle/>
            <a:p>
              <a:r>
                <a:rPr lang="en-US" sz="1050" dirty="0"/>
                <a:t>true</a:t>
              </a:r>
            </a:p>
          </p:txBody>
        </p:sp>
      </p:grpSp>
      <p:sp>
        <p:nvSpPr>
          <p:cNvPr id="46" name="TextBox 45">
            <a:extLst>
              <a:ext uri="{FF2B5EF4-FFF2-40B4-BE49-F238E27FC236}">
                <a16:creationId xmlns:a16="http://schemas.microsoft.com/office/drawing/2014/main" id="{B58809BE-FD46-8546-A07C-4C406F32E080}"/>
              </a:ext>
            </a:extLst>
          </p:cNvPr>
          <p:cNvSpPr txBox="1"/>
          <p:nvPr/>
        </p:nvSpPr>
        <p:spPr>
          <a:xfrm>
            <a:off x="8530936" y="3429000"/>
            <a:ext cx="613064" cy="253916"/>
          </a:xfrm>
          <a:prstGeom prst="rect">
            <a:avLst/>
          </a:prstGeom>
          <a:noFill/>
        </p:spPr>
        <p:txBody>
          <a:bodyPr wrap="square" rtlCol="0">
            <a:spAutoFit/>
          </a:bodyPr>
          <a:lstStyle/>
          <a:p>
            <a:r>
              <a:rPr lang="en-US" sz="1050" dirty="0"/>
              <a:t>false</a:t>
            </a:r>
          </a:p>
        </p:txBody>
      </p:sp>
      <p:cxnSp>
        <p:nvCxnSpPr>
          <p:cNvPr id="48" name="Straight Arrow Connector 47">
            <a:extLst>
              <a:ext uri="{FF2B5EF4-FFF2-40B4-BE49-F238E27FC236}">
                <a16:creationId xmlns:a16="http://schemas.microsoft.com/office/drawing/2014/main" id="{2E02966B-2C8D-B24C-9C3A-A4853054CA73}"/>
              </a:ext>
            </a:extLst>
          </p:cNvPr>
          <p:cNvCxnSpPr/>
          <p:nvPr/>
        </p:nvCxnSpPr>
        <p:spPr>
          <a:xfrm>
            <a:off x="7294468" y="4507086"/>
            <a:ext cx="0" cy="33250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90CC9C65-58EC-6B4A-BEF4-226B8A99347F}"/>
              </a:ext>
            </a:extLst>
          </p:cNvPr>
          <p:cNvSpPr txBox="1"/>
          <p:nvPr/>
        </p:nvSpPr>
        <p:spPr>
          <a:xfrm>
            <a:off x="2020190" y="1057751"/>
            <a:ext cx="2798411" cy="2831544"/>
          </a:xfrm>
          <a:prstGeom prst="rect">
            <a:avLst/>
          </a:prstGeom>
          <a:noFill/>
        </p:spPr>
        <p:txBody>
          <a:bodyPr wrap="square" rtlCol="0">
            <a:spAutoFit/>
          </a:bodyPr>
          <a:lstStyle/>
          <a:p>
            <a:r>
              <a:rPr lang="en-US" sz="2000" dirty="0"/>
              <a:t>path coverage: </a:t>
            </a:r>
          </a:p>
          <a:p>
            <a:r>
              <a:rPr lang="en-US" sz="2000" dirty="0"/>
              <a:t>      4 test cases</a:t>
            </a:r>
          </a:p>
          <a:p>
            <a:endParaRPr lang="en-US" sz="2000" dirty="0"/>
          </a:p>
          <a:p>
            <a:r>
              <a:rPr lang="en-US" sz="2000" dirty="0" err="1"/>
              <a:t>eg.</a:t>
            </a:r>
            <a:endParaRPr lang="en-US" sz="2000" dirty="0"/>
          </a:p>
          <a:p>
            <a:r>
              <a:rPr lang="en-US" sz="2000" dirty="0"/>
              <a:t>x&gt;y: true, m&gt;n: true</a:t>
            </a:r>
          </a:p>
          <a:p>
            <a:r>
              <a:rPr lang="en-US" sz="2000" dirty="0"/>
              <a:t>x&gt;y: true, m&gt;n: false</a:t>
            </a:r>
          </a:p>
          <a:p>
            <a:r>
              <a:rPr lang="en-US" sz="2000" dirty="0"/>
              <a:t>x&gt;y: false, m&gt;n: true</a:t>
            </a:r>
          </a:p>
          <a:p>
            <a:r>
              <a:rPr lang="en-US" sz="2000" dirty="0"/>
              <a:t>x&gt;y: false, m&gt;n: false</a:t>
            </a:r>
          </a:p>
          <a:p>
            <a:endParaRPr lang="en-US" sz="1800" dirty="0"/>
          </a:p>
        </p:txBody>
      </p:sp>
    </p:spTree>
    <p:extLst>
      <p:ext uri="{BB962C8B-B14F-4D97-AF65-F5344CB8AC3E}">
        <p14:creationId xmlns:p14="http://schemas.microsoft.com/office/powerpoint/2010/main" val="186456522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E8A7D-5580-8947-90E0-1C4123AD595D}"/>
              </a:ext>
            </a:extLst>
          </p:cNvPr>
          <p:cNvSpPr>
            <a:spLocks noGrp="1"/>
          </p:cNvSpPr>
          <p:nvPr>
            <p:ph type="title"/>
          </p:nvPr>
        </p:nvSpPr>
        <p:spPr>
          <a:xfrm>
            <a:off x="330851" y="205932"/>
            <a:ext cx="8229600" cy="571589"/>
          </a:xfrm>
        </p:spPr>
        <p:txBody>
          <a:bodyPr/>
          <a:lstStyle/>
          <a:p>
            <a:r>
              <a:rPr lang="en-US" dirty="0"/>
              <a:t>Code coverage</a:t>
            </a:r>
          </a:p>
        </p:txBody>
      </p:sp>
      <p:sp>
        <p:nvSpPr>
          <p:cNvPr id="3" name="Content Placeholder 2">
            <a:extLst>
              <a:ext uri="{FF2B5EF4-FFF2-40B4-BE49-F238E27FC236}">
                <a16:creationId xmlns:a16="http://schemas.microsoft.com/office/drawing/2014/main" id="{268EC59C-B9E5-E944-8316-F52F5E855BA4}"/>
              </a:ext>
            </a:extLst>
          </p:cNvPr>
          <p:cNvSpPr>
            <a:spLocks noGrp="1"/>
          </p:cNvSpPr>
          <p:nvPr>
            <p:ph type="body" sz="quarter" idx="11"/>
          </p:nvPr>
        </p:nvSpPr>
        <p:spPr>
          <a:xfrm>
            <a:off x="914493" y="944563"/>
            <a:ext cx="7645958" cy="3303437"/>
          </a:xfrm>
        </p:spPr>
        <p:txBody>
          <a:bodyPr>
            <a:normAutofit/>
          </a:bodyPr>
          <a:lstStyle/>
          <a:p>
            <a:r>
              <a:rPr lang="en-US" sz="2000" dirty="0"/>
              <a:t>Benefits:</a:t>
            </a:r>
          </a:p>
          <a:p>
            <a:pPr lvl="1"/>
            <a:r>
              <a:rPr lang="en-US" sz="2000" dirty="0"/>
              <a:t>tells how good is the test file</a:t>
            </a:r>
          </a:p>
          <a:p>
            <a:pPr lvl="1"/>
            <a:r>
              <a:rPr lang="en-US" sz="2000" dirty="0"/>
              <a:t>compare different fuzzers</a:t>
            </a:r>
          </a:p>
          <a:p>
            <a:pPr lvl="1"/>
            <a:r>
              <a:rPr lang="en-US" sz="2000" dirty="0"/>
              <a:t>can identify paths through the code that may have missed</a:t>
            </a:r>
          </a:p>
          <a:p>
            <a:pPr lvl="1"/>
            <a:r>
              <a:rPr lang="en-US" sz="2000" dirty="0"/>
              <a:t>can be used to guide fuzzing</a:t>
            </a:r>
          </a:p>
          <a:p>
            <a:pPr lvl="1"/>
            <a:endParaRPr lang="en-US" sz="2000" dirty="0"/>
          </a:p>
          <a:p>
            <a:r>
              <a:rPr lang="en-US" sz="2000" dirty="0"/>
              <a:t>Problems:</a:t>
            </a:r>
          </a:p>
          <a:p>
            <a:pPr lvl="1"/>
            <a:r>
              <a:rPr lang="en-US" sz="2000" dirty="0"/>
              <a:t>code can be covered without triggering bugs</a:t>
            </a:r>
          </a:p>
        </p:txBody>
      </p:sp>
    </p:spTree>
    <p:extLst>
      <p:ext uri="{BB962C8B-B14F-4D97-AF65-F5344CB8AC3E}">
        <p14:creationId xmlns:p14="http://schemas.microsoft.com/office/powerpoint/2010/main" val="60358389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61F6F-7A64-EA4B-93FD-76F979908D41}"/>
              </a:ext>
            </a:extLst>
          </p:cNvPr>
          <p:cNvSpPr>
            <a:spLocks noGrp="1"/>
          </p:cNvSpPr>
          <p:nvPr>
            <p:ph type="title"/>
          </p:nvPr>
        </p:nvSpPr>
        <p:spPr>
          <a:xfrm>
            <a:off x="330851" y="205932"/>
            <a:ext cx="8229600" cy="571589"/>
          </a:xfrm>
        </p:spPr>
        <p:txBody>
          <a:bodyPr/>
          <a:lstStyle/>
          <a:p>
            <a:r>
              <a:rPr lang="en-US" dirty="0"/>
              <a:t>AFL</a:t>
            </a:r>
          </a:p>
        </p:txBody>
      </p:sp>
      <p:sp>
        <p:nvSpPr>
          <p:cNvPr id="3" name="Content Placeholder 2">
            <a:extLst>
              <a:ext uri="{FF2B5EF4-FFF2-40B4-BE49-F238E27FC236}">
                <a16:creationId xmlns:a16="http://schemas.microsoft.com/office/drawing/2014/main" id="{D05D8F09-8AA5-3844-9D8F-C0A43FF4A74A}"/>
              </a:ext>
            </a:extLst>
          </p:cNvPr>
          <p:cNvSpPr>
            <a:spLocks noGrp="1"/>
          </p:cNvSpPr>
          <p:nvPr>
            <p:ph type="body" sz="quarter" idx="11"/>
          </p:nvPr>
        </p:nvSpPr>
        <p:spPr>
          <a:xfrm>
            <a:off x="914493" y="944563"/>
            <a:ext cx="7645958" cy="3303437"/>
          </a:xfrm>
        </p:spPr>
        <p:txBody>
          <a:bodyPr>
            <a:normAutofit/>
          </a:bodyPr>
          <a:lstStyle/>
          <a:p>
            <a:r>
              <a:rPr lang="en-US" dirty="0"/>
              <a:t>“American fuzzy lop is a security-oriented fuzzer that employs a novel type of compile-time instrumentation and genetic algorithms to automatically discover clean, interesting test cases that trigger new internal states in the targeted binary.” [4]</a:t>
            </a:r>
          </a:p>
        </p:txBody>
      </p:sp>
      <p:pic>
        <p:nvPicPr>
          <p:cNvPr id="4" name="Picture 3">
            <a:extLst>
              <a:ext uri="{FF2B5EF4-FFF2-40B4-BE49-F238E27FC236}">
                <a16:creationId xmlns:a16="http://schemas.microsoft.com/office/drawing/2014/main" id="{55562BDD-FA20-C448-9D88-4EA87B91EEC5}"/>
              </a:ext>
            </a:extLst>
          </p:cNvPr>
          <p:cNvPicPr>
            <a:picLocks noChangeAspect="1"/>
          </p:cNvPicPr>
          <p:nvPr/>
        </p:nvPicPr>
        <p:blipFill>
          <a:blip r:embed="rId2"/>
          <a:stretch>
            <a:fillRect/>
          </a:stretch>
        </p:blipFill>
        <p:spPr>
          <a:xfrm>
            <a:off x="2977535" y="1834795"/>
            <a:ext cx="5871992" cy="3102330"/>
          </a:xfrm>
          <a:prstGeom prst="rect">
            <a:avLst/>
          </a:prstGeom>
        </p:spPr>
      </p:pic>
    </p:spTree>
    <p:extLst>
      <p:ext uri="{BB962C8B-B14F-4D97-AF65-F5344CB8AC3E}">
        <p14:creationId xmlns:p14="http://schemas.microsoft.com/office/powerpoint/2010/main" val="287208713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01AD7-054D-774C-8270-C6E2BA0B2CF8}"/>
              </a:ext>
            </a:extLst>
          </p:cNvPr>
          <p:cNvSpPr>
            <a:spLocks noGrp="1"/>
          </p:cNvSpPr>
          <p:nvPr>
            <p:ph type="title"/>
          </p:nvPr>
        </p:nvSpPr>
        <p:spPr>
          <a:xfrm>
            <a:off x="330851" y="205932"/>
            <a:ext cx="8229600" cy="571589"/>
          </a:xfrm>
        </p:spPr>
        <p:txBody>
          <a:bodyPr/>
          <a:lstStyle/>
          <a:p>
            <a:r>
              <a:rPr lang="en-US" dirty="0"/>
              <a:t>References</a:t>
            </a:r>
          </a:p>
        </p:txBody>
      </p:sp>
      <p:sp>
        <p:nvSpPr>
          <p:cNvPr id="3" name="Content Placeholder 2">
            <a:extLst>
              <a:ext uri="{FF2B5EF4-FFF2-40B4-BE49-F238E27FC236}">
                <a16:creationId xmlns:a16="http://schemas.microsoft.com/office/drawing/2014/main" id="{A783443B-A0C2-2142-BE54-162DF65082D0}"/>
              </a:ext>
            </a:extLst>
          </p:cNvPr>
          <p:cNvSpPr>
            <a:spLocks noGrp="1"/>
          </p:cNvSpPr>
          <p:nvPr>
            <p:ph type="body" sz="quarter" idx="11"/>
          </p:nvPr>
        </p:nvSpPr>
        <p:spPr>
          <a:xfrm>
            <a:off x="914493" y="944563"/>
            <a:ext cx="7645958" cy="3303437"/>
          </a:xfrm>
        </p:spPr>
        <p:txBody>
          <a:bodyPr/>
          <a:lstStyle/>
          <a:p>
            <a:r>
              <a:rPr lang="en-US" dirty="0"/>
              <a:t>[1] Barton P. Miller, Louis </a:t>
            </a:r>
            <a:r>
              <a:rPr lang="en-US" dirty="0" err="1"/>
              <a:t>Fredriksen</a:t>
            </a:r>
            <a:r>
              <a:rPr lang="en-US" dirty="0"/>
              <a:t>, and Bryan So. 1990. An Empirical Study of the Reliability of UNIX Utilities. </a:t>
            </a:r>
            <a:r>
              <a:rPr lang="en-US" dirty="0" err="1"/>
              <a:t>Commun</a:t>
            </a:r>
            <a:r>
              <a:rPr lang="en-US" dirty="0"/>
              <a:t>. ACM 33, 12 (Dec. 1990), 32–44.</a:t>
            </a:r>
          </a:p>
          <a:p>
            <a:r>
              <a:rPr lang="en-US" dirty="0"/>
              <a:t>[2] </a:t>
            </a:r>
            <a:r>
              <a:rPr lang="en-US" dirty="0" err="1"/>
              <a:t>gcov</a:t>
            </a:r>
            <a:r>
              <a:rPr lang="en-US" dirty="0"/>
              <a:t>, </a:t>
            </a:r>
            <a:r>
              <a:rPr lang="en-US" dirty="0">
                <a:hlinkClick r:id="rId2"/>
              </a:rPr>
              <a:t>https://gcc.gnu.org/onlinedocs/gcc/Gcov.html</a:t>
            </a:r>
            <a:endParaRPr lang="en-US" dirty="0"/>
          </a:p>
          <a:p>
            <a:r>
              <a:rPr lang="en-US" dirty="0"/>
              <a:t>[3] Dennis </a:t>
            </a:r>
            <a:r>
              <a:rPr lang="en-US" dirty="0" err="1"/>
              <a:t>Andriesse</a:t>
            </a:r>
            <a:r>
              <a:rPr lang="en-US" dirty="0"/>
              <a:t>, Practical binary analysis build your own </a:t>
            </a:r>
            <a:r>
              <a:rPr lang="en-US" dirty="0" err="1"/>
              <a:t>linux</a:t>
            </a:r>
            <a:r>
              <a:rPr lang="en-US" dirty="0"/>
              <a:t> tools for binary instrumentation, analysis, and disassembly. no starch press, 2019</a:t>
            </a:r>
          </a:p>
          <a:p>
            <a:r>
              <a:rPr lang="en-US" dirty="0"/>
              <a:t>[4] AFL, </a:t>
            </a:r>
            <a:r>
              <a:rPr lang="en-US" dirty="0">
                <a:hlinkClick r:id="rId3"/>
              </a:rPr>
              <a:t>https://lcamtuf.coredump.cx/afl/</a:t>
            </a:r>
            <a:endParaRPr lang="en-US" dirty="0"/>
          </a:p>
        </p:txBody>
      </p:sp>
    </p:spTree>
    <p:extLst>
      <p:ext uri="{BB962C8B-B14F-4D97-AF65-F5344CB8AC3E}">
        <p14:creationId xmlns:p14="http://schemas.microsoft.com/office/powerpoint/2010/main" val="351353110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09490-BDD8-4C58-8529-7314F6033966}"/>
              </a:ext>
            </a:extLst>
          </p:cNvPr>
          <p:cNvSpPr>
            <a:spLocks noGrp="1"/>
          </p:cNvSpPr>
          <p:nvPr>
            <p:ph type="title"/>
          </p:nvPr>
        </p:nvSpPr>
        <p:spPr>
          <a:xfrm>
            <a:off x="864066" y="347174"/>
            <a:ext cx="7651284" cy="4010907"/>
          </a:xfrm>
        </p:spPr>
        <p:txBody>
          <a:bodyPr/>
          <a:lstStyle/>
          <a:p>
            <a:br>
              <a:rPr lang="en-US" dirty="0"/>
            </a:br>
            <a:br>
              <a:rPr lang="en-US" dirty="0"/>
            </a:br>
            <a:r>
              <a:rPr lang="en-US" dirty="0"/>
              <a:t>Please attribute Dr. Jim Alves-Foss and Dr. Jia Song, University of Idaho</a:t>
            </a: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Except where otherwise noted, this work is licensed under https://creativecommons.org/licenses/by-nc-sa/4.0/</a:t>
            </a:r>
            <a:br>
              <a:rPr lang="en-US" dirty="0"/>
            </a:br>
            <a:br>
              <a:rPr lang="en-US" dirty="0"/>
            </a:br>
            <a:r>
              <a:rPr lang="en-US" dirty="0"/>
              <a:t>Not withstanding the non-commercial license terms, non-profit educational institutions are granted a non-exclusive license to adapt and use this material, with attribution.</a:t>
            </a:r>
            <a:br>
              <a:rPr lang="en-US" dirty="0"/>
            </a:br>
            <a:br>
              <a:rPr lang="en-US" dirty="0"/>
            </a:br>
            <a:r>
              <a:rPr lang="en-US" dirty="0"/>
              <a:t>Creative Commons and the double C in a circle are registered trademarks of Creative commons in the United States and other countries. Third party marks and brands are the property of their respective holders.</a:t>
            </a:r>
            <a:br>
              <a:rPr lang="en-US" dirty="0"/>
            </a:br>
            <a:endParaRPr lang="en-US" dirty="0"/>
          </a:p>
        </p:txBody>
      </p:sp>
    </p:spTree>
    <p:extLst>
      <p:ext uri="{BB962C8B-B14F-4D97-AF65-F5344CB8AC3E}">
        <p14:creationId xmlns:p14="http://schemas.microsoft.com/office/powerpoint/2010/main" val="3928825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7F755-41BC-8940-BD94-2EE4A7CC1CD8}"/>
              </a:ext>
            </a:extLst>
          </p:cNvPr>
          <p:cNvSpPr>
            <a:spLocks noGrp="1"/>
          </p:cNvSpPr>
          <p:nvPr>
            <p:ph type="title"/>
          </p:nvPr>
        </p:nvSpPr>
        <p:spPr>
          <a:xfrm>
            <a:off x="330851" y="205932"/>
            <a:ext cx="8229600" cy="571589"/>
          </a:xfrm>
        </p:spPr>
        <p:txBody>
          <a:bodyPr/>
          <a:lstStyle/>
          <a:p>
            <a:r>
              <a:rPr lang="en-US" sz="2800" dirty="0"/>
              <a:t>Secure Programming design principles</a:t>
            </a:r>
          </a:p>
        </p:txBody>
      </p:sp>
      <p:sp>
        <p:nvSpPr>
          <p:cNvPr id="3" name="Content Placeholder 2">
            <a:extLst>
              <a:ext uri="{FF2B5EF4-FFF2-40B4-BE49-F238E27FC236}">
                <a16:creationId xmlns:a16="http://schemas.microsoft.com/office/drawing/2014/main" id="{48635662-A269-F84C-95F8-84BCD5AF2952}"/>
              </a:ext>
            </a:extLst>
          </p:cNvPr>
          <p:cNvSpPr>
            <a:spLocks noGrp="1"/>
          </p:cNvSpPr>
          <p:nvPr>
            <p:ph type="body" sz="quarter" idx="11"/>
          </p:nvPr>
        </p:nvSpPr>
        <p:spPr>
          <a:xfrm>
            <a:off x="914400" y="709431"/>
            <a:ext cx="7645400" cy="3303587"/>
          </a:xfrm>
        </p:spPr>
        <p:txBody>
          <a:bodyPr>
            <a:normAutofit fontScale="25000" lnSpcReduction="20000"/>
          </a:bodyPr>
          <a:lstStyle/>
          <a:p>
            <a:pPr>
              <a:lnSpc>
                <a:spcPct val="120000"/>
              </a:lnSpc>
            </a:pPr>
            <a:r>
              <a:rPr lang="en-US" sz="7200" dirty="0"/>
              <a:t>Design principles from </a:t>
            </a:r>
            <a:r>
              <a:rPr lang="en-US" sz="7200" dirty="0" err="1"/>
              <a:t>Saltzer</a:t>
            </a:r>
            <a:r>
              <a:rPr lang="en-US" sz="7200" dirty="0"/>
              <a:t> &amp; Schroeder’s 1975 paper.</a:t>
            </a:r>
          </a:p>
          <a:p>
            <a:pPr lvl="1"/>
            <a:r>
              <a:rPr lang="en-US" sz="7200" dirty="0">
                <a:hlinkClick r:id="rId2"/>
              </a:rPr>
              <a:t>http://web.mit.edu/Saltzer/www/publications/protection/index.html</a:t>
            </a:r>
            <a:endParaRPr lang="en-US" sz="7200" dirty="0"/>
          </a:p>
          <a:p>
            <a:r>
              <a:rPr lang="en-US" sz="7200" dirty="0"/>
              <a:t>An updated version by </a:t>
            </a:r>
            <a:r>
              <a:rPr lang="en-US" sz="7200" dirty="0" err="1"/>
              <a:t>Saltzer</a:t>
            </a:r>
            <a:r>
              <a:rPr lang="en-US" sz="7200" dirty="0"/>
              <a:t> &amp; </a:t>
            </a:r>
            <a:r>
              <a:rPr lang="en-US" sz="7200" dirty="0" err="1"/>
              <a:t>Kaashoek</a:t>
            </a:r>
            <a:r>
              <a:rPr lang="en-US" sz="7200" dirty="0"/>
              <a:t> in 2009.</a:t>
            </a:r>
          </a:p>
          <a:p>
            <a:pPr lvl="1"/>
            <a:r>
              <a:rPr lang="en-US" sz="7200" dirty="0">
                <a:hlinkClick r:id="rId3"/>
              </a:rPr>
              <a:t>https://ocw.mit.edu/resources/res-6-004-principles-of-computer-system-design-an-introduction-spring-2009/online-textbook/part_ii_open_5_0.pdf</a:t>
            </a:r>
            <a:endParaRPr lang="en-US" sz="7200" dirty="0"/>
          </a:p>
          <a:p>
            <a:r>
              <a:rPr lang="en-US" sz="7200" dirty="0"/>
              <a:t>IEEE Center for Secure Design, “Avoiding the Top 10 Software Security Design Flaws” </a:t>
            </a:r>
          </a:p>
          <a:p>
            <a:pPr lvl="1"/>
            <a:r>
              <a:rPr lang="en-US" sz="7200" dirty="0">
                <a:hlinkClick r:id="rId4"/>
              </a:rPr>
              <a:t>https://www.semanticscholar.org/paper/Avoiding-the-Top-10-Software-Security-Design-Flaws-Arce-Clark-Fisher/d2e6d308cdb84ea6f9dba062329b31887e4f941c</a:t>
            </a:r>
            <a:endParaRPr lang="en-US" sz="7200" dirty="0"/>
          </a:p>
          <a:p>
            <a:pPr lvl="1"/>
            <a:r>
              <a:rPr lang="en-US" sz="7200" dirty="0">
                <a:hlinkClick r:id="rId5"/>
              </a:rPr>
              <a:t>http://web.cs.wpi.edu/~cs557/f14/papers/CybersecurityInitiative-online.pdf</a:t>
            </a:r>
            <a:endParaRPr lang="en-US" sz="7200" dirty="0"/>
          </a:p>
          <a:p>
            <a:endParaRPr lang="en-US" dirty="0"/>
          </a:p>
          <a:p>
            <a:pPr lvl="1"/>
            <a:endParaRPr lang="en-US" dirty="0"/>
          </a:p>
        </p:txBody>
      </p:sp>
    </p:spTree>
    <p:extLst>
      <p:ext uri="{BB962C8B-B14F-4D97-AF65-F5344CB8AC3E}">
        <p14:creationId xmlns:p14="http://schemas.microsoft.com/office/powerpoint/2010/main" val="13728503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80A6C-02E3-334B-A7F5-8BF3FCB7721A}"/>
              </a:ext>
            </a:extLst>
          </p:cNvPr>
          <p:cNvSpPr>
            <a:spLocks noGrp="1"/>
          </p:cNvSpPr>
          <p:nvPr>
            <p:ph type="title"/>
          </p:nvPr>
        </p:nvSpPr>
        <p:spPr>
          <a:xfrm>
            <a:off x="330851" y="205932"/>
            <a:ext cx="8229600" cy="571589"/>
          </a:xfrm>
        </p:spPr>
        <p:txBody>
          <a:bodyPr/>
          <a:lstStyle/>
          <a:p>
            <a:r>
              <a:rPr lang="en-US" dirty="0"/>
              <a:t>Programming design principles</a:t>
            </a:r>
          </a:p>
        </p:txBody>
      </p:sp>
      <p:sp>
        <p:nvSpPr>
          <p:cNvPr id="3" name="Content Placeholder 2">
            <a:extLst>
              <a:ext uri="{FF2B5EF4-FFF2-40B4-BE49-F238E27FC236}">
                <a16:creationId xmlns:a16="http://schemas.microsoft.com/office/drawing/2014/main" id="{584EF8C8-FB7A-D74F-B532-5F4F73B31970}"/>
              </a:ext>
            </a:extLst>
          </p:cNvPr>
          <p:cNvSpPr>
            <a:spLocks noGrp="1"/>
          </p:cNvSpPr>
          <p:nvPr>
            <p:ph type="body" sz="quarter" idx="11"/>
          </p:nvPr>
        </p:nvSpPr>
        <p:spPr>
          <a:xfrm>
            <a:off x="914493" y="944563"/>
            <a:ext cx="7645958" cy="3303437"/>
          </a:xfrm>
        </p:spPr>
        <p:txBody>
          <a:bodyPr>
            <a:normAutofit/>
          </a:bodyPr>
          <a:lstStyle/>
          <a:p>
            <a:r>
              <a:rPr lang="en-US" dirty="0"/>
              <a:t>Three themes underlying them:</a:t>
            </a:r>
          </a:p>
          <a:p>
            <a:r>
              <a:rPr lang="en-US" dirty="0"/>
              <a:t>Simplicity</a:t>
            </a:r>
          </a:p>
          <a:p>
            <a:pPr lvl="1"/>
            <a:r>
              <a:rPr lang="en-US" dirty="0"/>
              <a:t>less to go wrong</a:t>
            </a:r>
          </a:p>
          <a:p>
            <a:pPr lvl="1"/>
            <a:r>
              <a:rPr lang="en-US" dirty="0"/>
              <a:t>fewer possible inconsistencies</a:t>
            </a:r>
          </a:p>
          <a:p>
            <a:pPr lvl="1"/>
            <a:r>
              <a:rPr lang="en-US" dirty="0"/>
              <a:t>easy to understand</a:t>
            </a:r>
          </a:p>
          <a:p>
            <a:r>
              <a:rPr lang="en-US" dirty="0"/>
              <a:t>Restriction</a:t>
            </a:r>
          </a:p>
          <a:p>
            <a:pPr lvl="1"/>
            <a:r>
              <a:rPr lang="en-US" dirty="0"/>
              <a:t>Minimize access</a:t>
            </a:r>
          </a:p>
          <a:p>
            <a:pPr lvl="1"/>
            <a:r>
              <a:rPr lang="en-US" dirty="0"/>
              <a:t>inhibit communication</a:t>
            </a:r>
          </a:p>
          <a:p>
            <a:r>
              <a:rPr lang="en-US" dirty="0"/>
              <a:t>Methodology</a:t>
            </a:r>
          </a:p>
          <a:p>
            <a:pPr lvl="1"/>
            <a:endParaRPr lang="en-US" dirty="0"/>
          </a:p>
        </p:txBody>
      </p:sp>
      <p:grpSp>
        <p:nvGrpSpPr>
          <p:cNvPr id="8" name="Group 7">
            <a:extLst>
              <a:ext uri="{FF2B5EF4-FFF2-40B4-BE49-F238E27FC236}">
                <a16:creationId xmlns:a16="http://schemas.microsoft.com/office/drawing/2014/main" id="{02A5C67A-43FD-1C41-BE8F-876745BC3BE1}"/>
              </a:ext>
            </a:extLst>
          </p:cNvPr>
          <p:cNvGrpSpPr/>
          <p:nvPr/>
        </p:nvGrpSpPr>
        <p:grpSpPr>
          <a:xfrm>
            <a:off x="4814889" y="1528763"/>
            <a:ext cx="4134558" cy="912880"/>
            <a:chOff x="6572252" y="3429000"/>
            <a:chExt cx="4168169" cy="581025"/>
          </a:xfrm>
        </p:grpSpPr>
        <p:sp>
          <p:nvSpPr>
            <p:cNvPr id="5" name="Round Single Corner Rectangle 4">
              <a:extLst>
                <a:ext uri="{FF2B5EF4-FFF2-40B4-BE49-F238E27FC236}">
                  <a16:creationId xmlns:a16="http://schemas.microsoft.com/office/drawing/2014/main" id="{468EA22C-E583-A947-8F34-85724DC05203}"/>
                </a:ext>
              </a:extLst>
            </p:cNvPr>
            <p:cNvSpPr/>
            <p:nvPr/>
          </p:nvSpPr>
          <p:spPr>
            <a:xfrm>
              <a:off x="6572252" y="3429000"/>
              <a:ext cx="1314449" cy="581025"/>
            </a:xfrm>
            <a:prstGeom prst="round1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8C6E43"/>
                  </a:solidFill>
                </a:rPr>
                <a:t>Simplicity</a:t>
              </a:r>
            </a:p>
          </p:txBody>
        </p:sp>
        <p:sp>
          <p:nvSpPr>
            <p:cNvPr id="6" name="Round Single Corner Rectangle 5">
              <a:extLst>
                <a:ext uri="{FF2B5EF4-FFF2-40B4-BE49-F238E27FC236}">
                  <a16:creationId xmlns:a16="http://schemas.microsoft.com/office/drawing/2014/main" id="{F7F73118-D83A-E240-B40F-3080CE0115FD}"/>
                </a:ext>
              </a:extLst>
            </p:cNvPr>
            <p:cNvSpPr/>
            <p:nvPr/>
          </p:nvSpPr>
          <p:spPr>
            <a:xfrm>
              <a:off x="7886700" y="3429000"/>
              <a:ext cx="1314449" cy="581025"/>
            </a:xfrm>
            <a:prstGeom prst="round1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8C6E43"/>
                  </a:solidFill>
                </a:rPr>
                <a:t>Restriction</a:t>
              </a:r>
            </a:p>
          </p:txBody>
        </p:sp>
        <p:sp>
          <p:nvSpPr>
            <p:cNvPr id="7" name="Round Single Corner Rectangle 6">
              <a:extLst>
                <a:ext uri="{FF2B5EF4-FFF2-40B4-BE49-F238E27FC236}">
                  <a16:creationId xmlns:a16="http://schemas.microsoft.com/office/drawing/2014/main" id="{82A9FDAB-06E9-6F43-84A7-1F03662B7F37}"/>
                </a:ext>
              </a:extLst>
            </p:cNvPr>
            <p:cNvSpPr/>
            <p:nvPr/>
          </p:nvSpPr>
          <p:spPr>
            <a:xfrm>
              <a:off x="9201149" y="3429000"/>
              <a:ext cx="1539272" cy="581025"/>
            </a:xfrm>
            <a:prstGeom prst="round1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8C6E43"/>
                  </a:solidFill>
                </a:rPr>
                <a:t>Methodology</a:t>
              </a:r>
            </a:p>
          </p:txBody>
        </p:sp>
      </p:grpSp>
    </p:spTree>
    <p:extLst>
      <p:ext uri="{BB962C8B-B14F-4D97-AF65-F5344CB8AC3E}">
        <p14:creationId xmlns:p14="http://schemas.microsoft.com/office/powerpoint/2010/main" val="3497844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2EF18-8F29-DF4D-B498-4DEBE14CDE54}"/>
              </a:ext>
            </a:extLst>
          </p:cNvPr>
          <p:cNvSpPr>
            <a:spLocks noGrp="1"/>
          </p:cNvSpPr>
          <p:nvPr>
            <p:ph type="title"/>
          </p:nvPr>
        </p:nvSpPr>
        <p:spPr>
          <a:xfrm>
            <a:off x="330851" y="205932"/>
            <a:ext cx="8229600" cy="571589"/>
          </a:xfrm>
        </p:spPr>
        <p:txBody>
          <a:bodyPr>
            <a:normAutofit/>
          </a:bodyPr>
          <a:lstStyle/>
          <a:p>
            <a:r>
              <a:rPr lang="en-US" dirty="0"/>
              <a:t>1. Least Privilege (need to know)</a:t>
            </a:r>
          </a:p>
        </p:txBody>
      </p:sp>
      <p:sp>
        <p:nvSpPr>
          <p:cNvPr id="3" name="Content Placeholder 2">
            <a:extLst>
              <a:ext uri="{FF2B5EF4-FFF2-40B4-BE49-F238E27FC236}">
                <a16:creationId xmlns:a16="http://schemas.microsoft.com/office/drawing/2014/main" id="{1D0DAEB6-1677-1E49-8D5E-927C8C6ECE79}"/>
              </a:ext>
            </a:extLst>
          </p:cNvPr>
          <p:cNvSpPr>
            <a:spLocks noGrp="1"/>
          </p:cNvSpPr>
          <p:nvPr>
            <p:ph type="body" sz="quarter" idx="11"/>
          </p:nvPr>
        </p:nvSpPr>
        <p:spPr>
          <a:xfrm>
            <a:off x="914400" y="944563"/>
            <a:ext cx="3361509" cy="3303587"/>
          </a:xfrm>
        </p:spPr>
        <p:txBody>
          <a:bodyPr>
            <a:normAutofit/>
          </a:bodyPr>
          <a:lstStyle/>
          <a:p>
            <a:r>
              <a:rPr lang="en-US" dirty="0"/>
              <a:t>Software [user/other system] should be given only those privileges that it needs to complete its task and only for the minimum time necessary.</a:t>
            </a:r>
          </a:p>
          <a:p>
            <a:pPr lvl="1"/>
            <a:r>
              <a:rPr lang="en-US" dirty="0"/>
              <a:t>Minimal protection domain. (Protection domain: all objects to which the process has access and the type of access the process has.)</a:t>
            </a:r>
          </a:p>
          <a:p>
            <a:pPr lvl="1"/>
            <a:r>
              <a:rPr lang="en-US" dirty="0"/>
              <a:t>Rights added as needed, discarded after use.</a:t>
            </a:r>
          </a:p>
          <a:p>
            <a:endParaRPr lang="en-US" dirty="0"/>
          </a:p>
        </p:txBody>
      </p:sp>
      <p:pic>
        <p:nvPicPr>
          <p:cNvPr id="4" name="Picture 2" descr="Logo for the video game Need to Know">
            <a:extLst>
              <a:ext uri="{FF2B5EF4-FFF2-40B4-BE49-F238E27FC236}">
                <a16:creationId xmlns:a16="http://schemas.microsoft.com/office/drawing/2014/main" id="{45D59AE6-0120-BA4E-8A64-5ED4C64F1DD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45651" y="944563"/>
            <a:ext cx="4308023" cy="2984285"/>
          </a:xfrm>
          <a:prstGeom prst="rect">
            <a:avLst/>
          </a:prstGeom>
          <a:solidFill>
            <a:schemeClr val="accent3">
              <a:lumMod val="40000"/>
              <a:lumOff val="60000"/>
            </a:schemeClr>
          </a:solidFill>
        </p:spPr>
      </p:pic>
    </p:spTree>
    <p:extLst>
      <p:ext uri="{BB962C8B-B14F-4D97-AF65-F5344CB8AC3E}">
        <p14:creationId xmlns:p14="http://schemas.microsoft.com/office/powerpoint/2010/main" val="1445549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85906-E964-7842-ACFD-1534A43110F5}"/>
              </a:ext>
            </a:extLst>
          </p:cNvPr>
          <p:cNvSpPr>
            <a:spLocks noGrp="1"/>
          </p:cNvSpPr>
          <p:nvPr>
            <p:ph type="title"/>
          </p:nvPr>
        </p:nvSpPr>
        <p:spPr>
          <a:xfrm>
            <a:off x="330851" y="205932"/>
            <a:ext cx="8229600" cy="571589"/>
          </a:xfrm>
        </p:spPr>
        <p:txBody>
          <a:bodyPr/>
          <a:lstStyle/>
          <a:p>
            <a:r>
              <a:rPr lang="en-US" dirty="0"/>
              <a:t>1. Least Privilege</a:t>
            </a:r>
            <a:br>
              <a:rPr lang="en-US" dirty="0"/>
            </a:br>
            <a:endParaRPr lang="en-US" dirty="0"/>
          </a:p>
        </p:txBody>
      </p:sp>
      <p:sp>
        <p:nvSpPr>
          <p:cNvPr id="3" name="Content Placeholder 2">
            <a:extLst>
              <a:ext uri="{FF2B5EF4-FFF2-40B4-BE49-F238E27FC236}">
                <a16:creationId xmlns:a16="http://schemas.microsoft.com/office/drawing/2014/main" id="{286F182F-D534-9E44-B8FA-5EF4C3AD1FF3}"/>
              </a:ext>
            </a:extLst>
          </p:cNvPr>
          <p:cNvSpPr>
            <a:spLocks noGrp="1"/>
          </p:cNvSpPr>
          <p:nvPr>
            <p:ph type="body" sz="quarter" idx="11"/>
          </p:nvPr>
        </p:nvSpPr>
        <p:spPr>
          <a:xfrm>
            <a:off x="749300" y="1320900"/>
            <a:ext cx="6295934" cy="3303587"/>
          </a:xfrm>
        </p:spPr>
        <p:txBody>
          <a:bodyPr>
            <a:normAutofit fontScale="92500"/>
          </a:bodyPr>
          <a:lstStyle/>
          <a:p>
            <a:r>
              <a:rPr lang="en-US" sz="2000" dirty="0">
                <a:solidFill>
                  <a:srgbClr val="8C6E43"/>
                </a:solidFill>
              </a:rPr>
              <a:t>Advantages:</a:t>
            </a:r>
          </a:p>
          <a:p>
            <a:r>
              <a:rPr lang="en-US" sz="2000" dirty="0"/>
              <a:t>Reduce risk of breach.</a:t>
            </a:r>
          </a:p>
          <a:p>
            <a:r>
              <a:rPr lang="en-US" sz="2000" dirty="0"/>
              <a:t>The security impact of a security incident or corruption of the component will be minimized.</a:t>
            </a:r>
          </a:p>
          <a:p>
            <a:r>
              <a:rPr lang="en-US" sz="2000" dirty="0"/>
              <a:t>The security analysis of the component will be simplified (that is, if you have to do forensic analysis on a breach, the analysis will be easier).</a:t>
            </a:r>
          </a:p>
          <a:p>
            <a:r>
              <a:rPr lang="en-US" sz="2000" dirty="0"/>
              <a:t>Protect the property of Confidentiality</a:t>
            </a:r>
          </a:p>
          <a:p>
            <a:r>
              <a:rPr lang="en-US" sz="2000" dirty="0"/>
              <a:t>	people only get to see what they should get to see …</a:t>
            </a:r>
          </a:p>
          <a:p>
            <a:endParaRPr lang="en-US" sz="2000" dirty="0"/>
          </a:p>
          <a:p>
            <a:pPr lvl="1"/>
            <a:endParaRPr lang="en-US" dirty="0"/>
          </a:p>
        </p:txBody>
      </p:sp>
      <p:pic>
        <p:nvPicPr>
          <p:cNvPr id="4" name="Picture 3" title="Stop picture">
            <a:extLst>
              <a:ext uri="{FF2B5EF4-FFF2-40B4-BE49-F238E27FC236}">
                <a16:creationId xmlns:a16="http://schemas.microsoft.com/office/drawing/2014/main" id="{AA43F667-19FD-304E-8C4F-EA44EB7555D4}"/>
              </a:ext>
            </a:extLst>
          </p:cNvPr>
          <p:cNvPicPr>
            <a:picLocks noChangeAspect="1"/>
          </p:cNvPicPr>
          <p:nvPr/>
        </p:nvPicPr>
        <p:blipFill>
          <a:blip r:embed="rId3"/>
          <a:stretch>
            <a:fillRect/>
          </a:stretch>
        </p:blipFill>
        <p:spPr>
          <a:xfrm>
            <a:off x="7279299" y="1949719"/>
            <a:ext cx="1280501" cy="1524406"/>
          </a:xfrm>
          <a:prstGeom prst="rect">
            <a:avLst/>
          </a:prstGeom>
        </p:spPr>
      </p:pic>
      <p:grpSp>
        <p:nvGrpSpPr>
          <p:cNvPr id="5" name="Group 4">
            <a:extLst>
              <a:ext uri="{FF2B5EF4-FFF2-40B4-BE49-F238E27FC236}">
                <a16:creationId xmlns:a16="http://schemas.microsoft.com/office/drawing/2014/main" id="{725B6615-7D6B-C343-918A-857403F4D063}"/>
              </a:ext>
            </a:extLst>
          </p:cNvPr>
          <p:cNvGrpSpPr/>
          <p:nvPr/>
        </p:nvGrpSpPr>
        <p:grpSpPr>
          <a:xfrm>
            <a:off x="4689912" y="749400"/>
            <a:ext cx="3126127" cy="435769"/>
            <a:chOff x="6572252" y="3429000"/>
            <a:chExt cx="4168169" cy="581025"/>
          </a:xfrm>
        </p:grpSpPr>
        <p:sp>
          <p:nvSpPr>
            <p:cNvPr id="6" name="Round Single Corner Rectangle 5">
              <a:extLst>
                <a:ext uri="{FF2B5EF4-FFF2-40B4-BE49-F238E27FC236}">
                  <a16:creationId xmlns:a16="http://schemas.microsoft.com/office/drawing/2014/main" id="{1CF8F251-0CF3-9945-AA88-6F6AE45FF47A}"/>
                </a:ext>
              </a:extLst>
            </p:cNvPr>
            <p:cNvSpPr/>
            <p:nvPr/>
          </p:nvSpPr>
          <p:spPr>
            <a:xfrm>
              <a:off x="6572252" y="3429000"/>
              <a:ext cx="1314449" cy="581025"/>
            </a:xfrm>
            <a:prstGeom prst="round1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Simplicity</a:t>
              </a:r>
            </a:p>
          </p:txBody>
        </p:sp>
        <p:sp>
          <p:nvSpPr>
            <p:cNvPr id="7" name="Round Single Corner Rectangle 6">
              <a:extLst>
                <a:ext uri="{FF2B5EF4-FFF2-40B4-BE49-F238E27FC236}">
                  <a16:creationId xmlns:a16="http://schemas.microsoft.com/office/drawing/2014/main" id="{E4B6C359-47B6-FC4E-8C1A-6A15176E3294}"/>
                </a:ext>
              </a:extLst>
            </p:cNvPr>
            <p:cNvSpPr/>
            <p:nvPr/>
          </p:nvSpPr>
          <p:spPr>
            <a:xfrm>
              <a:off x="7886700" y="3429000"/>
              <a:ext cx="1314449" cy="581025"/>
            </a:xfrm>
            <a:prstGeom prst="round1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Restriction</a:t>
              </a:r>
            </a:p>
          </p:txBody>
        </p:sp>
        <p:sp>
          <p:nvSpPr>
            <p:cNvPr id="8" name="Round Single Corner Rectangle 7">
              <a:extLst>
                <a:ext uri="{FF2B5EF4-FFF2-40B4-BE49-F238E27FC236}">
                  <a16:creationId xmlns:a16="http://schemas.microsoft.com/office/drawing/2014/main" id="{240422F5-EF3F-324B-B044-43815EE5D327}"/>
                </a:ext>
              </a:extLst>
            </p:cNvPr>
            <p:cNvSpPr/>
            <p:nvPr/>
          </p:nvSpPr>
          <p:spPr>
            <a:xfrm>
              <a:off x="9201149" y="3429000"/>
              <a:ext cx="1539272" cy="581025"/>
            </a:xfrm>
            <a:prstGeom prst="round1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Methodology</a:t>
              </a:r>
            </a:p>
          </p:txBody>
        </p:sp>
      </p:grpSp>
    </p:spTree>
    <p:extLst>
      <p:ext uri="{BB962C8B-B14F-4D97-AF65-F5344CB8AC3E}">
        <p14:creationId xmlns:p14="http://schemas.microsoft.com/office/powerpoint/2010/main" val="39312846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E6806-874A-8A40-80A7-E299B2C7A28B}"/>
              </a:ext>
            </a:extLst>
          </p:cNvPr>
          <p:cNvSpPr>
            <a:spLocks noGrp="1"/>
          </p:cNvSpPr>
          <p:nvPr>
            <p:ph type="title"/>
          </p:nvPr>
        </p:nvSpPr>
        <p:spPr>
          <a:xfrm>
            <a:off x="330851" y="205932"/>
            <a:ext cx="8229600" cy="571589"/>
          </a:xfrm>
        </p:spPr>
        <p:txBody>
          <a:bodyPr/>
          <a:lstStyle/>
          <a:p>
            <a:r>
              <a:rPr lang="en-US" dirty="0"/>
              <a:t>2. Fail-safe Defaults</a:t>
            </a:r>
          </a:p>
        </p:txBody>
      </p:sp>
      <p:sp>
        <p:nvSpPr>
          <p:cNvPr id="3" name="Content Placeholder 2">
            <a:extLst>
              <a:ext uri="{FF2B5EF4-FFF2-40B4-BE49-F238E27FC236}">
                <a16:creationId xmlns:a16="http://schemas.microsoft.com/office/drawing/2014/main" id="{F76CC55F-62FC-6345-BB01-E74A0F238B34}"/>
              </a:ext>
            </a:extLst>
          </p:cNvPr>
          <p:cNvSpPr>
            <a:spLocks noGrp="1"/>
          </p:cNvSpPr>
          <p:nvPr>
            <p:ph type="body" sz="quarter" idx="11"/>
          </p:nvPr>
        </p:nvSpPr>
        <p:spPr>
          <a:xfrm>
            <a:off x="914493" y="944563"/>
            <a:ext cx="7645958" cy="3303437"/>
          </a:xfrm>
        </p:spPr>
        <p:txBody>
          <a:bodyPr/>
          <a:lstStyle/>
          <a:p>
            <a:r>
              <a:rPr lang="en-US" sz="2000" dirty="0"/>
              <a:t>Unless a subject is given explicit access to an object, it should be denied access to that object.</a:t>
            </a:r>
          </a:p>
          <a:p>
            <a:pPr lvl="1"/>
            <a:r>
              <a:rPr lang="en-US" sz="2000" dirty="0"/>
              <a:t>Default action is to deny access.</a:t>
            </a:r>
          </a:p>
          <a:p>
            <a:pPr lvl="1"/>
            <a:r>
              <a:rPr lang="en-US" sz="2000" dirty="0"/>
              <a:t>If action fails, system as secure as when action began.</a:t>
            </a:r>
          </a:p>
          <a:p>
            <a:endParaRPr lang="en-US" dirty="0"/>
          </a:p>
        </p:txBody>
      </p:sp>
      <p:grpSp>
        <p:nvGrpSpPr>
          <p:cNvPr id="8" name="Group 7">
            <a:extLst>
              <a:ext uri="{FF2B5EF4-FFF2-40B4-BE49-F238E27FC236}">
                <a16:creationId xmlns:a16="http://schemas.microsoft.com/office/drawing/2014/main" id="{E2D5623B-1E8D-6E4D-9A4E-E0FB6E368AB9}"/>
              </a:ext>
            </a:extLst>
          </p:cNvPr>
          <p:cNvGrpSpPr/>
          <p:nvPr/>
        </p:nvGrpSpPr>
        <p:grpSpPr>
          <a:xfrm>
            <a:off x="5400677" y="3096744"/>
            <a:ext cx="3126127" cy="435769"/>
            <a:chOff x="6572252" y="3429000"/>
            <a:chExt cx="4168169" cy="581025"/>
          </a:xfrm>
        </p:grpSpPr>
        <p:sp>
          <p:nvSpPr>
            <p:cNvPr id="9" name="Round Single Corner Rectangle 8">
              <a:extLst>
                <a:ext uri="{FF2B5EF4-FFF2-40B4-BE49-F238E27FC236}">
                  <a16:creationId xmlns:a16="http://schemas.microsoft.com/office/drawing/2014/main" id="{F417D28D-6FA0-5B4B-B195-A0338DBC09C3}"/>
                </a:ext>
              </a:extLst>
            </p:cNvPr>
            <p:cNvSpPr/>
            <p:nvPr/>
          </p:nvSpPr>
          <p:spPr>
            <a:xfrm>
              <a:off x="6572252" y="3429000"/>
              <a:ext cx="1314449" cy="581025"/>
            </a:xfrm>
            <a:prstGeom prst="round1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Simplicity</a:t>
              </a:r>
            </a:p>
          </p:txBody>
        </p:sp>
        <p:sp>
          <p:nvSpPr>
            <p:cNvPr id="10" name="Round Single Corner Rectangle 9">
              <a:extLst>
                <a:ext uri="{FF2B5EF4-FFF2-40B4-BE49-F238E27FC236}">
                  <a16:creationId xmlns:a16="http://schemas.microsoft.com/office/drawing/2014/main" id="{91130A2E-0D34-E54D-827F-3A137700EC2E}"/>
                </a:ext>
              </a:extLst>
            </p:cNvPr>
            <p:cNvSpPr/>
            <p:nvPr/>
          </p:nvSpPr>
          <p:spPr>
            <a:xfrm>
              <a:off x="7886700" y="3429000"/>
              <a:ext cx="1314449" cy="581025"/>
            </a:xfrm>
            <a:prstGeom prst="round1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Restriction</a:t>
              </a:r>
            </a:p>
          </p:txBody>
        </p:sp>
        <p:sp>
          <p:nvSpPr>
            <p:cNvPr id="11" name="Round Single Corner Rectangle 10">
              <a:extLst>
                <a:ext uri="{FF2B5EF4-FFF2-40B4-BE49-F238E27FC236}">
                  <a16:creationId xmlns:a16="http://schemas.microsoft.com/office/drawing/2014/main" id="{EEB6A89E-BF94-C54A-8BDF-F468BECB281A}"/>
                </a:ext>
              </a:extLst>
            </p:cNvPr>
            <p:cNvSpPr/>
            <p:nvPr/>
          </p:nvSpPr>
          <p:spPr>
            <a:xfrm>
              <a:off x="9201149" y="3429000"/>
              <a:ext cx="1539272" cy="581025"/>
            </a:xfrm>
            <a:prstGeom prst="round1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Methodology</a:t>
              </a:r>
            </a:p>
          </p:txBody>
        </p:sp>
      </p:grpSp>
      <p:pic>
        <p:nvPicPr>
          <p:cNvPr id="12" name="Picture 4" descr="extract rar access denied fix">
            <a:extLst>
              <a:ext uri="{FF2B5EF4-FFF2-40B4-BE49-F238E27FC236}">
                <a16:creationId xmlns:a16="http://schemas.microsoft.com/office/drawing/2014/main" id="{A5245103-9D6E-2D42-AC5C-75EE867C2E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221" y="2691844"/>
            <a:ext cx="2540534" cy="1245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88644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F869E-F8D8-9C40-85C3-25BA5FBD0E46}"/>
              </a:ext>
            </a:extLst>
          </p:cNvPr>
          <p:cNvSpPr>
            <a:spLocks noGrp="1"/>
          </p:cNvSpPr>
          <p:nvPr>
            <p:ph type="title"/>
          </p:nvPr>
        </p:nvSpPr>
        <p:spPr>
          <a:xfrm>
            <a:off x="330851" y="205932"/>
            <a:ext cx="8229600" cy="571589"/>
          </a:xfrm>
        </p:spPr>
        <p:txBody>
          <a:bodyPr/>
          <a:lstStyle/>
          <a:p>
            <a:r>
              <a:rPr lang="en-US" dirty="0"/>
              <a:t>2. Fail-safe Defaults</a:t>
            </a:r>
          </a:p>
        </p:txBody>
      </p:sp>
      <p:sp>
        <p:nvSpPr>
          <p:cNvPr id="3" name="Content Placeholder 2">
            <a:extLst>
              <a:ext uri="{FF2B5EF4-FFF2-40B4-BE49-F238E27FC236}">
                <a16:creationId xmlns:a16="http://schemas.microsoft.com/office/drawing/2014/main" id="{7B40B803-EA3D-D348-A427-2264A0102DD7}"/>
              </a:ext>
            </a:extLst>
          </p:cNvPr>
          <p:cNvSpPr>
            <a:spLocks noGrp="1"/>
          </p:cNvSpPr>
          <p:nvPr>
            <p:ph type="body" sz="quarter" idx="11"/>
          </p:nvPr>
        </p:nvSpPr>
        <p:spPr>
          <a:xfrm>
            <a:off x="914493" y="944563"/>
            <a:ext cx="7645958" cy="3303437"/>
          </a:xfrm>
        </p:spPr>
        <p:txBody>
          <a:bodyPr/>
          <a:lstStyle/>
          <a:p>
            <a:r>
              <a:rPr lang="en-US" sz="2000" dirty="0"/>
              <a:t>What happens when the system fails?</a:t>
            </a:r>
          </a:p>
          <a:p>
            <a:pPr lvl="1"/>
            <a:r>
              <a:rPr lang="en-US" sz="2000" dirty="0"/>
              <a:t>Some system allow access or exhibit insecure behavior when a failure occurs.</a:t>
            </a:r>
          </a:p>
          <a:p>
            <a:r>
              <a:rPr lang="en-US" sz="2000" dirty="0"/>
              <a:t>The attacker then “just” has to figure out how to cause a failure.</a:t>
            </a:r>
          </a:p>
          <a:p>
            <a:r>
              <a:rPr lang="en-US" sz="2000" dirty="0"/>
              <a:t>If the subject is unable to complete its action or task, all interim changes should be undone and the security state restored prior to termination.</a:t>
            </a:r>
          </a:p>
          <a:p>
            <a:endParaRPr lang="en-US" dirty="0"/>
          </a:p>
        </p:txBody>
      </p:sp>
    </p:spTree>
    <p:extLst>
      <p:ext uri="{BB962C8B-B14F-4D97-AF65-F5344CB8AC3E}">
        <p14:creationId xmlns:p14="http://schemas.microsoft.com/office/powerpoint/2010/main" val="1953590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title="spaghetti code">
            <a:extLst>
              <a:ext uri="{FF2B5EF4-FFF2-40B4-BE49-F238E27FC236}">
                <a16:creationId xmlns:a16="http://schemas.microsoft.com/office/drawing/2014/main" id="{C1643E6F-C7E0-5544-AA3E-D57475755F61}"/>
              </a:ext>
            </a:extLst>
          </p:cNvPr>
          <p:cNvGrpSpPr/>
          <p:nvPr/>
        </p:nvGrpSpPr>
        <p:grpSpPr>
          <a:xfrm>
            <a:off x="5360223" y="205932"/>
            <a:ext cx="3240560" cy="4312090"/>
            <a:chOff x="2840634" y="1848826"/>
            <a:chExt cx="2898320" cy="4398588"/>
          </a:xfrm>
        </p:grpSpPr>
        <p:pic>
          <p:nvPicPr>
            <p:cNvPr id="5" name="Picture 4">
              <a:extLst>
                <a:ext uri="{FF2B5EF4-FFF2-40B4-BE49-F238E27FC236}">
                  <a16:creationId xmlns:a16="http://schemas.microsoft.com/office/drawing/2014/main" id="{52B777E6-5707-934E-8E24-3B4FC004169D}"/>
                </a:ext>
              </a:extLst>
            </p:cNvPr>
            <p:cNvPicPr>
              <a:picLocks noChangeAspect="1"/>
            </p:cNvPicPr>
            <p:nvPr/>
          </p:nvPicPr>
          <p:blipFill>
            <a:blip r:embed="rId2"/>
            <a:stretch>
              <a:fillRect/>
            </a:stretch>
          </p:blipFill>
          <p:spPr>
            <a:xfrm>
              <a:off x="3195587" y="1848826"/>
              <a:ext cx="2534900" cy="4398588"/>
            </a:xfrm>
            <a:prstGeom prst="rect">
              <a:avLst/>
            </a:prstGeom>
          </p:spPr>
        </p:pic>
        <p:sp>
          <p:nvSpPr>
            <p:cNvPr id="6" name="&quot;No&quot; Symbol 5">
              <a:extLst>
                <a:ext uri="{FF2B5EF4-FFF2-40B4-BE49-F238E27FC236}">
                  <a16:creationId xmlns:a16="http://schemas.microsoft.com/office/drawing/2014/main" id="{8CFE0155-A47C-CA4B-B0C2-FCD57F6400DF}"/>
                </a:ext>
              </a:extLst>
            </p:cNvPr>
            <p:cNvSpPr/>
            <p:nvPr/>
          </p:nvSpPr>
          <p:spPr>
            <a:xfrm>
              <a:off x="2840634" y="2716804"/>
              <a:ext cx="2898320" cy="2667000"/>
            </a:xfrm>
            <a:prstGeom prst="noSmoking">
              <a:avLst>
                <a:gd name="adj" fmla="val 8201"/>
              </a:avLst>
            </a:prstGeom>
            <a:solidFill>
              <a:srgbClr val="FF0000">
                <a:alpha val="1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grpSp>
      <p:sp>
        <p:nvSpPr>
          <p:cNvPr id="2" name="Title 1">
            <a:extLst>
              <a:ext uri="{FF2B5EF4-FFF2-40B4-BE49-F238E27FC236}">
                <a16:creationId xmlns:a16="http://schemas.microsoft.com/office/drawing/2014/main" id="{E865E5D9-24E3-9445-8D7E-CF05BDD56F3F}"/>
              </a:ext>
            </a:extLst>
          </p:cNvPr>
          <p:cNvSpPr>
            <a:spLocks noGrp="1"/>
          </p:cNvSpPr>
          <p:nvPr>
            <p:ph type="title"/>
          </p:nvPr>
        </p:nvSpPr>
        <p:spPr>
          <a:xfrm>
            <a:off x="330851" y="205932"/>
            <a:ext cx="8229600" cy="571589"/>
          </a:xfrm>
        </p:spPr>
        <p:txBody>
          <a:bodyPr>
            <a:normAutofit/>
          </a:bodyPr>
          <a:lstStyle/>
          <a:p>
            <a:r>
              <a:rPr lang="en-US" dirty="0"/>
              <a:t>3. Economy Of Mechanism</a:t>
            </a:r>
          </a:p>
        </p:txBody>
      </p:sp>
      <p:sp>
        <p:nvSpPr>
          <p:cNvPr id="3" name="Content Placeholder 2">
            <a:extLst>
              <a:ext uri="{FF2B5EF4-FFF2-40B4-BE49-F238E27FC236}">
                <a16:creationId xmlns:a16="http://schemas.microsoft.com/office/drawing/2014/main" id="{96D43AC9-E413-7B4E-B9A0-DD4E40E14806}"/>
              </a:ext>
            </a:extLst>
          </p:cNvPr>
          <p:cNvSpPr>
            <a:spLocks noGrp="1"/>
          </p:cNvSpPr>
          <p:nvPr>
            <p:ph type="body" sz="quarter" idx="11"/>
          </p:nvPr>
        </p:nvSpPr>
        <p:spPr>
          <a:xfrm>
            <a:off x="914400" y="944563"/>
            <a:ext cx="4445823" cy="3303587"/>
          </a:xfrm>
        </p:spPr>
        <p:txBody>
          <a:bodyPr>
            <a:normAutofit/>
          </a:bodyPr>
          <a:lstStyle/>
          <a:p>
            <a:r>
              <a:rPr lang="en-US" sz="2000" dirty="0"/>
              <a:t>Keep software design as small and simple as possible.</a:t>
            </a:r>
          </a:p>
          <a:p>
            <a:pPr lvl="1"/>
            <a:r>
              <a:rPr lang="en-US" sz="2000" dirty="0"/>
              <a:t>Don’t add complexity</a:t>
            </a:r>
          </a:p>
          <a:p>
            <a:pPr lvl="1"/>
            <a:r>
              <a:rPr lang="en-US" sz="2000" dirty="0"/>
              <a:t>KISS (Keep It Simple and Small)</a:t>
            </a:r>
          </a:p>
          <a:p>
            <a:pPr lvl="1"/>
            <a:r>
              <a:rPr lang="en-US" sz="2000" dirty="0"/>
              <a:t>Simpler means less can go wrong</a:t>
            </a:r>
          </a:p>
          <a:p>
            <a:pPr lvl="1"/>
            <a:r>
              <a:rPr lang="en-US" sz="2000" dirty="0"/>
              <a:t>When errors occur, they are easier to understand and fix.</a:t>
            </a:r>
          </a:p>
          <a:p>
            <a:endParaRPr lang="en-US" dirty="0"/>
          </a:p>
        </p:txBody>
      </p:sp>
      <p:grpSp>
        <p:nvGrpSpPr>
          <p:cNvPr id="12" name="Group 11">
            <a:extLst>
              <a:ext uri="{FF2B5EF4-FFF2-40B4-BE49-F238E27FC236}">
                <a16:creationId xmlns:a16="http://schemas.microsoft.com/office/drawing/2014/main" id="{02900D06-D8D5-7B4B-A211-35670D15529C}"/>
              </a:ext>
            </a:extLst>
          </p:cNvPr>
          <p:cNvGrpSpPr/>
          <p:nvPr/>
        </p:nvGrpSpPr>
        <p:grpSpPr>
          <a:xfrm>
            <a:off x="1445873" y="3535990"/>
            <a:ext cx="3126127" cy="435769"/>
            <a:chOff x="6572252" y="3429000"/>
            <a:chExt cx="4168169" cy="581025"/>
          </a:xfrm>
        </p:grpSpPr>
        <p:sp>
          <p:nvSpPr>
            <p:cNvPr id="14" name="Round Single Corner Rectangle 13">
              <a:extLst>
                <a:ext uri="{FF2B5EF4-FFF2-40B4-BE49-F238E27FC236}">
                  <a16:creationId xmlns:a16="http://schemas.microsoft.com/office/drawing/2014/main" id="{3F2AEBB8-21F1-4D4A-B005-879A1DE69BCC}"/>
                </a:ext>
              </a:extLst>
            </p:cNvPr>
            <p:cNvSpPr/>
            <p:nvPr/>
          </p:nvSpPr>
          <p:spPr>
            <a:xfrm>
              <a:off x="6572252" y="3429000"/>
              <a:ext cx="1314449" cy="581025"/>
            </a:xfrm>
            <a:prstGeom prst="round1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Simplicity</a:t>
              </a:r>
            </a:p>
          </p:txBody>
        </p:sp>
        <p:sp>
          <p:nvSpPr>
            <p:cNvPr id="16" name="Round Single Corner Rectangle 15">
              <a:extLst>
                <a:ext uri="{FF2B5EF4-FFF2-40B4-BE49-F238E27FC236}">
                  <a16:creationId xmlns:a16="http://schemas.microsoft.com/office/drawing/2014/main" id="{08DD5F53-38B2-9E4F-A5DF-AA70BA023C0F}"/>
                </a:ext>
              </a:extLst>
            </p:cNvPr>
            <p:cNvSpPr/>
            <p:nvPr/>
          </p:nvSpPr>
          <p:spPr>
            <a:xfrm>
              <a:off x="7886700" y="3429000"/>
              <a:ext cx="1314449" cy="581025"/>
            </a:xfrm>
            <a:prstGeom prst="round1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Restriction</a:t>
              </a:r>
            </a:p>
          </p:txBody>
        </p:sp>
        <p:sp>
          <p:nvSpPr>
            <p:cNvPr id="18" name="Round Single Corner Rectangle 17">
              <a:extLst>
                <a:ext uri="{FF2B5EF4-FFF2-40B4-BE49-F238E27FC236}">
                  <a16:creationId xmlns:a16="http://schemas.microsoft.com/office/drawing/2014/main" id="{D6D0B046-6A07-F746-A9C0-CF4680189B59}"/>
                </a:ext>
              </a:extLst>
            </p:cNvPr>
            <p:cNvSpPr/>
            <p:nvPr/>
          </p:nvSpPr>
          <p:spPr>
            <a:xfrm>
              <a:off x="9201149" y="3429000"/>
              <a:ext cx="1539272" cy="581025"/>
            </a:xfrm>
            <a:prstGeom prst="round1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Methodology</a:t>
              </a:r>
            </a:p>
          </p:txBody>
        </p:sp>
      </p:grpSp>
    </p:spTree>
    <p:extLst>
      <p:ext uri="{BB962C8B-B14F-4D97-AF65-F5344CB8AC3E}">
        <p14:creationId xmlns:p14="http://schemas.microsoft.com/office/powerpoint/2010/main" val="1387850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E097F-8C6A-FD4B-A964-E091591E6230}"/>
              </a:ext>
            </a:extLst>
          </p:cNvPr>
          <p:cNvSpPr>
            <a:spLocks noGrp="1"/>
          </p:cNvSpPr>
          <p:nvPr>
            <p:ph type="title"/>
          </p:nvPr>
        </p:nvSpPr>
        <p:spPr>
          <a:xfrm>
            <a:off x="330851" y="205932"/>
            <a:ext cx="8229600" cy="571589"/>
          </a:xfrm>
        </p:spPr>
        <p:txBody>
          <a:bodyPr/>
          <a:lstStyle/>
          <a:p>
            <a:r>
              <a:rPr lang="en-US" dirty="0"/>
              <a:t>4. Complete Mediation</a:t>
            </a:r>
          </a:p>
        </p:txBody>
      </p:sp>
      <p:sp>
        <p:nvSpPr>
          <p:cNvPr id="3" name="Content Placeholder 2">
            <a:extLst>
              <a:ext uri="{FF2B5EF4-FFF2-40B4-BE49-F238E27FC236}">
                <a16:creationId xmlns:a16="http://schemas.microsoft.com/office/drawing/2014/main" id="{436BEC91-F1EC-2747-B553-38D1593B74A8}"/>
              </a:ext>
            </a:extLst>
          </p:cNvPr>
          <p:cNvSpPr>
            <a:spLocks noGrp="1"/>
          </p:cNvSpPr>
          <p:nvPr>
            <p:ph type="body" sz="quarter" idx="11"/>
          </p:nvPr>
        </p:nvSpPr>
        <p:spPr>
          <a:xfrm>
            <a:off x="582780" y="1222457"/>
            <a:ext cx="3723483" cy="3303587"/>
          </a:xfrm>
        </p:spPr>
        <p:txBody>
          <a:bodyPr/>
          <a:lstStyle/>
          <a:p>
            <a:r>
              <a:rPr lang="en-US" sz="2000" dirty="0"/>
              <a:t>Software should validate every access to every object to ensure that the access is allowed.</a:t>
            </a:r>
          </a:p>
          <a:p>
            <a:pPr lvl="1"/>
            <a:r>
              <a:rPr lang="en-US" sz="2000" dirty="0"/>
              <a:t>Whenever you make an access, check to be sure that is allowed.</a:t>
            </a:r>
          </a:p>
          <a:p>
            <a:endParaRPr lang="en-US" dirty="0"/>
          </a:p>
        </p:txBody>
      </p:sp>
      <p:pic>
        <p:nvPicPr>
          <p:cNvPr id="8" name="Picture 7" title="check access flow">
            <a:extLst>
              <a:ext uri="{FF2B5EF4-FFF2-40B4-BE49-F238E27FC236}">
                <a16:creationId xmlns:a16="http://schemas.microsoft.com/office/drawing/2014/main" id="{0A6B77F4-2E50-FD41-B3C8-C102AA277A33}"/>
              </a:ext>
            </a:extLst>
          </p:cNvPr>
          <p:cNvPicPr>
            <a:picLocks noChangeAspect="1"/>
          </p:cNvPicPr>
          <p:nvPr/>
        </p:nvPicPr>
        <p:blipFill>
          <a:blip r:embed="rId2"/>
          <a:stretch>
            <a:fillRect/>
          </a:stretch>
        </p:blipFill>
        <p:spPr>
          <a:xfrm>
            <a:off x="4572000" y="852340"/>
            <a:ext cx="4358630" cy="3673704"/>
          </a:xfrm>
          <a:prstGeom prst="rect">
            <a:avLst/>
          </a:prstGeom>
          <a:ln>
            <a:solidFill>
              <a:schemeClr val="tx1"/>
            </a:solidFill>
          </a:ln>
        </p:spPr>
      </p:pic>
      <p:grpSp>
        <p:nvGrpSpPr>
          <p:cNvPr id="13" name="Group 12">
            <a:extLst>
              <a:ext uri="{FF2B5EF4-FFF2-40B4-BE49-F238E27FC236}">
                <a16:creationId xmlns:a16="http://schemas.microsoft.com/office/drawing/2014/main" id="{C7E2C48C-F8B3-DB4F-B020-384EF2C9323A}"/>
              </a:ext>
            </a:extLst>
          </p:cNvPr>
          <p:cNvGrpSpPr/>
          <p:nvPr/>
        </p:nvGrpSpPr>
        <p:grpSpPr>
          <a:xfrm>
            <a:off x="914400" y="3306673"/>
            <a:ext cx="3126127" cy="435769"/>
            <a:chOff x="6572252" y="3429000"/>
            <a:chExt cx="4168169" cy="581025"/>
          </a:xfrm>
        </p:grpSpPr>
        <p:sp>
          <p:nvSpPr>
            <p:cNvPr id="14" name="Round Single Corner Rectangle 13">
              <a:extLst>
                <a:ext uri="{FF2B5EF4-FFF2-40B4-BE49-F238E27FC236}">
                  <a16:creationId xmlns:a16="http://schemas.microsoft.com/office/drawing/2014/main" id="{AE01B97E-1B22-4548-B14B-ADFA0C50300C}"/>
                </a:ext>
              </a:extLst>
            </p:cNvPr>
            <p:cNvSpPr/>
            <p:nvPr/>
          </p:nvSpPr>
          <p:spPr>
            <a:xfrm>
              <a:off x="6572252" y="3429000"/>
              <a:ext cx="1314449" cy="581025"/>
            </a:xfrm>
            <a:prstGeom prst="round1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Simplicity</a:t>
              </a:r>
            </a:p>
          </p:txBody>
        </p:sp>
        <p:sp>
          <p:nvSpPr>
            <p:cNvPr id="15" name="Round Single Corner Rectangle 14">
              <a:extLst>
                <a:ext uri="{FF2B5EF4-FFF2-40B4-BE49-F238E27FC236}">
                  <a16:creationId xmlns:a16="http://schemas.microsoft.com/office/drawing/2014/main" id="{F31080CB-B006-C442-9F7A-05D144634956}"/>
                </a:ext>
              </a:extLst>
            </p:cNvPr>
            <p:cNvSpPr/>
            <p:nvPr/>
          </p:nvSpPr>
          <p:spPr>
            <a:xfrm>
              <a:off x="7886700" y="3429000"/>
              <a:ext cx="1314449" cy="581025"/>
            </a:xfrm>
            <a:prstGeom prst="round1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Restriction</a:t>
              </a:r>
            </a:p>
          </p:txBody>
        </p:sp>
        <p:sp>
          <p:nvSpPr>
            <p:cNvPr id="16" name="Round Single Corner Rectangle 15">
              <a:extLst>
                <a:ext uri="{FF2B5EF4-FFF2-40B4-BE49-F238E27FC236}">
                  <a16:creationId xmlns:a16="http://schemas.microsoft.com/office/drawing/2014/main" id="{C6E6BC4E-8361-2B4D-8B2B-847519FD3FCD}"/>
                </a:ext>
              </a:extLst>
            </p:cNvPr>
            <p:cNvSpPr/>
            <p:nvPr/>
          </p:nvSpPr>
          <p:spPr>
            <a:xfrm>
              <a:off x="9201149" y="3429000"/>
              <a:ext cx="1539272" cy="581025"/>
            </a:xfrm>
            <a:prstGeom prst="round1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Methodology</a:t>
              </a:r>
            </a:p>
          </p:txBody>
        </p:sp>
      </p:grpSp>
    </p:spTree>
    <p:extLst>
      <p:ext uri="{BB962C8B-B14F-4D97-AF65-F5344CB8AC3E}">
        <p14:creationId xmlns:p14="http://schemas.microsoft.com/office/powerpoint/2010/main" val="2929301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A766A-5929-6B46-9668-0C15ED81DBF0}"/>
              </a:ext>
            </a:extLst>
          </p:cNvPr>
          <p:cNvSpPr>
            <a:spLocks noGrp="1"/>
          </p:cNvSpPr>
          <p:nvPr>
            <p:ph type="title"/>
          </p:nvPr>
        </p:nvSpPr>
        <p:spPr>
          <a:xfrm>
            <a:off x="330851" y="205932"/>
            <a:ext cx="8229600" cy="571589"/>
          </a:xfrm>
        </p:spPr>
        <p:txBody>
          <a:bodyPr>
            <a:normAutofit fontScale="90000"/>
          </a:bodyPr>
          <a:lstStyle/>
          <a:p>
            <a:r>
              <a:rPr lang="en-US" dirty="0"/>
              <a:t>Outline</a:t>
            </a:r>
            <a:br>
              <a:rPr lang="en-US" dirty="0"/>
            </a:br>
            <a:endParaRPr lang="en-US" dirty="0"/>
          </a:p>
        </p:txBody>
      </p:sp>
      <p:sp>
        <p:nvSpPr>
          <p:cNvPr id="3" name="Content Placeholder 2">
            <a:extLst>
              <a:ext uri="{FF2B5EF4-FFF2-40B4-BE49-F238E27FC236}">
                <a16:creationId xmlns:a16="http://schemas.microsoft.com/office/drawing/2014/main" id="{4E91C27B-CC84-8C40-BBE3-7A392EFAD55C}"/>
              </a:ext>
            </a:extLst>
          </p:cNvPr>
          <p:cNvSpPr>
            <a:spLocks noGrp="1"/>
          </p:cNvSpPr>
          <p:nvPr>
            <p:ph type="body" sz="quarter" idx="11"/>
          </p:nvPr>
        </p:nvSpPr>
        <p:spPr>
          <a:xfrm>
            <a:off x="914493" y="944563"/>
            <a:ext cx="7645958" cy="3303437"/>
          </a:xfrm>
        </p:spPr>
        <p:txBody>
          <a:bodyPr>
            <a:normAutofit/>
          </a:bodyPr>
          <a:lstStyle/>
          <a:p>
            <a:pPr lvl="1"/>
            <a:r>
              <a:rPr lang="en-US" dirty="0"/>
              <a:t>Software security</a:t>
            </a:r>
          </a:p>
          <a:p>
            <a:pPr lvl="1"/>
            <a:r>
              <a:rPr lang="en-US" dirty="0"/>
              <a:t>Software development life cycle (SDLC)</a:t>
            </a:r>
          </a:p>
          <a:p>
            <a:pPr lvl="1"/>
            <a:r>
              <a:rPr lang="en-US" dirty="0"/>
              <a:t>Software design principles (</a:t>
            </a:r>
            <a:r>
              <a:rPr lang="en-US" dirty="0" err="1"/>
              <a:t>Saltzer</a:t>
            </a:r>
            <a:r>
              <a:rPr lang="en-US" dirty="0"/>
              <a:t> &amp; Schroeder’s paper 1975)</a:t>
            </a:r>
          </a:p>
          <a:p>
            <a:pPr lvl="2"/>
            <a:r>
              <a:rPr lang="en-US" dirty="0"/>
              <a:t>Least Privilege (need to know)</a:t>
            </a:r>
          </a:p>
          <a:p>
            <a:pPr lvl="2"/>
            <a:r>
              <a:rPr lang="en-US" dirty="0"/>
              <a:t>Fail-safe Defaults</a:t>
            </a:r>
          </a:p>
          <a:p>
            <a:pPr lvl="2"/>
            <a:r>
              <a:rPr lang="en-US" dirty="0"/>
              <a:t>Economy Of Mechanism</a:t>
            </a:r>
          </a:p>
          <a:p>
            <a:pPr lvl="2"/>
            <a:r>
              <a:rPr lang="en-US" dirty="0"/>
              <a:t>Complete Mediation</a:t>
            </a:r>
          </a:p>
          <a:p>
            <a:pPr lvl="2"/>
            <a:r>
              <a:rPr lang="en-US" dirty="0"/>
              <a:t>Separation Of Privilege Principle (Defense In Depth)</a:t>
            </a:r>
          </a:p>
          <a:p>
            <a:pPr lvl="2"/>
            <a:r>
              <a:rPr lang="en-US" dirty="0"/>
              <a:t>Open Design</a:t>
            </a:r>
          </a:p>
          <a:p>
            <a:pPr lvl="2"/>
            <a:r>
              <a:rPr lang="en-US" dirty="0"/>
              <a:t>Least Common Mechanism</a:t>
            </a:r>
          </a:p>
          <a:p>
            <a:pPr lvl="2"/>
            <a:r>
              <a:rPr lang="en-US" dirty="0"/>
              <a:t>Least Astonishment</a:t>
            </a:r>
          </a:p>
          <a:p>
            <a:pPr lvl="2"/>
            <a:endParaRPr lang="en-US" dirty="0"/>
          </a:p>
          <a:p>
            <a:endParaRPr lang="en-US" dirty="0"/>
          </a:p>
          <a:p>
            <a:pPr lvl="1"/>
            <a:endParaRPr lang="en-US" dirty="0"/>
          </a:p>
        </p:txBody>
      </p:sp>
    </p:spTree>
    <p:extLst>
      <p:ext uri="{BB962C8B-B14F-4D97-AF65-F5344CB8AC3E}">
        <p14:creationId xmlns:p14="http://schemas.microsoft.com/office/powerpoint/2010/main" val="14319257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5C500-7ABC-3A4E-A04E-2F04F35C2FBC}"/>
              </a:ext>
            </a:extLst>
          </p:cNvPr>
          <p:cNvSpPr>
            <a:spLocks noGrp="1"/>
          </p:cNvSpPr>
          <p:nvPr>
            <p:ph type="title"/>
          </p:nvPr>
        </p:nvSpPr>
        <p:spPr>
          <a:xfrm>
            <a:off x="330851" y="205932"/>
            <a:ext cx="8229600" cy="571589"/>
          </a:xfrm>
        </p:spPr>
        <p:txBody>
          <a:bodyPr/>
          <a:lstStyle/>
          <a:p>
            <a:r>
              <a:rPr lang="en-US" sz="3200" dirty="0"/>
              <a:t>5. Separation Of Privilege Principle</a:t>
            </a:r>
            <a:br>
              <a:rPr lang="en-US" sz="3200" dirty="0"/>
            </a:br>
            <a:r>
              <a:rPr lang="en-US" sz="3200" dirty="0"/>
              <a:t>(Defense In Depth)</a:t>
            </a:r>
          </a:p>
        </p:txBody>
      </p:sp>
      <p:sp>
        <p:nvSpPr>
          <p:cNvPr id="3" name="Content Placeholder 2">
            <a:extLst>
              <a:ext uri="{FF2B5EF4-FFF2-40B4-BE49-F238E27FC236}">
                <a16:creationId xmlns:a16="http://schemas.microsoft.com/office/drawing/2014/main" id="{AA983ABF-9F5E-DC4E-B570-BFC63D1F9E73}"/>
              </a:ext>
            </a:extLst>
          </p:cNvPr>
          <p:cNvSpPr>
            <a:spLocks noGrp="1"/>
          </p:cNvSpPr>
          <p:nvPr>
            <p:ph type="body" sz="quarter" idx="11"/>
          </p:nvPr>
        </p:nvSpPr>
        <p:spPr>
          <a:xfrm>
            <a:off x="749300" y="1245580"/>
            <a:ext cx="7645400" cy="3303587"/>
          </a:xfrm>
        </p:spPr>
        <p:txBody>
          <a:bodyPr>
            <a:normAutofit/>
          </a:bodyPr>
          <a:lstStyle/>
          <a:p>
            <a:r>
              <a:rPr lang="en-US" sz="2000" dirty="0"/>
              <a:t>Software should not grant access to a resource, or take a security-relevant action, based upon a single condition.</a:t>
            </a:r>
          </a:p>
          <a:p>
            <a:pPr lvl="1"/>
            <a:r>
              <a:rPr lang="en-US" sz="2000" dirty="0"/>
              <a:t>Sensitive operations should require the cooperation of more than one check.</a:t>
            </a:r>
          </a:p>
          <a:p>
            <a:pPr lvl="1"/>
            <a:r>
              <a:rPr lang="en-US" sz="2000" dirty="0" err="1"/>
              <a:t>Eg.</a:t>
            </a:r>
            <a:endParaRPr lang="en-US" sz="2000" dirty="0"/>
          </a:p>
          <a:p>
            <a:pPr lvl="2"/>
            <a:r>
              <a:rPr lang="en-US" sz="2000" dirty="0"/>
              <a:t>Banking:  Two signatures on a large check.</a:t>
            </a:r>
          </a:p>
          <a:p>
            <a:pPr lvl="2"/>
            <a:r>
              <a:rPr lang="en-US" sz="2000" dirty="0"/>
              <a:t>Military:  Two people give the same command.  </a:t>
            </a:r>
          </a:p>
          <a:p>
            <a:pPr lvl="4"/>
            <a:endParaRPr lang="en-US" dirty="0"/>
          </a:p>
          <a:p>
            <a:pPr lvl="1"/>
            <a:endParaRPr lang="en-US" dirty="0"/>
          </a:p>
          <a:p>
            <a:endParaRPr lang="en-US" dirty="0"/>
          </a:p>
          <a:p>
            <a:endParaRPr lang="en-US" dirty="0"/>
          </a:p>
        </p:txBody>
      </p:sp>
      <p:grpSp>
        <p:nvGrpSpPr>
          <p:cNvPr id="4" name="Group 3">
            <a:extLst>
              <a:ext uri="{FF2B5EF4-FFF2-40B4-BE49-F238E27FC236}">
                <a16:creationId xmlns:a16="http://schemas.microsoft.com/office/drawing/2014/main" id="{7E79B439-1E85-C447-AA4D-4738001A9A0D}"/>
              </a:ext>
            </a:extLst>
          </p:cNvPr>
          <p:cNvGrpSpPr/>
          <p:nvPr/>
        </p:nvGrpSpPr>
        <p:grpSpPr>
          <a:xfrm>
            <a:off x="4334434" y="3831683"/>
            <a:ext cx="3126127" cy="435769"/>
            <a:chOff x="6572252" y="3429000"/>
            <a:chExt cx="4168169" cy="581025"/>
          </a:xfrm>
        </p:grpSpPr>
        <p:sp>
          <p:nvSpPr>
            <p:cNvPr id="5" name="Round Single Corner Rectangle 4">
              <a:extLst>
                <a:ext uri="{FF2B5EF4-FFF2-40B4-BE49-F238E27FC236}">
                  <a16:creationId xmlns:a16="http://schemas.microsoft.com/office/drawing/2014/main" id="{C995E9B2-DBEA-3A4A-88E0-992838103347}"/>
                </a:ext>
              </a:extLst>
            </p:cNvPr>
            <p:cNvSpPr/>
            <p:nvPr/>
          </p:nvSpPr>
          <p:spPr>
            <a:xfrm>
              <a:off x="6572252" y="3429000"/>
              <a:ext cx="1314449" cy="581025"/>
            </a:xfrm>
            <a:prstGeom prst="round1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Simplicity</a:t>
              </a:r>
            </a:p>
          </p:txBody>
        </p:sp>
        <p:sp>
          <p:nvSpPr>
            <p:cNvPr id="6" name="Round Single Corner Rectangle 5">
              <a:extLst>
                <a:ext uri="{FF2B5EF4-FFF2-40B4-BE49-F238E27FC236}">
                  <a16:creationId xmlns:a16="http://schemas.microsoft.com/office/drawing/2014/main" id="{0101E7ED-3285-494B-859F-7CD3D703E9B5}"/>
                </a:ext>
              </a:extLst>
            </p:cNvPr>
            <p:cNvSpPr/>
            <p:nvPr/>
          </p:nvSpPr>
          <p:spPr>
            <a:xfrm>
              <a:off x="7886700" y="3429000"/>
              <a:ext cx="1314449" cy="581025"/>
            </a:xfrm>
            <a:prstGeom prst="round1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Restriction</a:t>
              </a:r>
            </a:p>
          </p:txBody>
        </p:sp>
        <p:sp>
          <p:nvSpPr>
            <p:cNvPr id="7" name="Round Single Corner Rectangle 6">
              <a:extLst>
                <a:ext uri="{FF2B5EF4-FFF2-40B4-BE49-F238E27FC236}">
                  <a16:creationId xmlns:a16="http://schemas.microsoft.com/office/drawing/2014/main" id="{3B78514D-D087-4A44-A733-F994889BA3E8}"/>
                </a:ext>
              </a:extLst>
            </p:cNvPr>
            <p:cNvSpPr/>
            <p:nvPr/>
          </p:nvSpPr>
          <p:spPr>
            <a:xfrm>
              <a:off x="9201149" y="3429000"/>
              <a:ext cx="1539272" cy="581025"/>
            </a:xfrm>
            <a:prstGeom prst="round1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Methodology</a:t>
              </a:r>
            </a:p>
          </p:txBody>
        </p:sp>
      </p:grpSp>
      <p:pic>
        <p:nvPicPr>
          <p:cNvPr id="8" name="Picture 2" descr="File:Icon of two keys on a keyring.png" title="keys">
            <a:extLst>
              <a:ext uri="{FF2B5EF4-FFF2-40B4-BE49-F238E27FC236}">
                <a16:creationId xmlns:a16="http://schemas.microsoft.com/office/drawing/2014/main" id="{B1842B00-61B1-F049-8E6D-F6EBF8E2AC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0561" y="3048520"/>
            <a:ext cx="1228763" cy="1218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329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8524A-4307-D94C-B732-0864E7BBE09E}"/>
              </a:ext>
            </a:extLst>
          </p:cNvPr>
          <p:cNvSpPr>
            <a:spLocks noGrp="1"/>
          </p:cNvSpPr>
          <p:nvPr>
            <p:ph type="title"/>
          </p:nvPr>
        </p:nvSpPr>
        <p:spPr>
          <a:xfrm>
            <a:off x="330200" y="206375"/>
            <a:ext cx="8229600" cy="571500"/>
          </a:xfrm>
        </p:spPr>
        <p:txBody>
          <a:bodyPr/>
          <a:lstStyle/>
          <a:p>
            <a:r>
              <a:rPr lang="en-US" dirty="0"/>
              <a:t>6. Open Design</a:t>
            </a:r>
          </a:p>
        </p:txBody>
      </p:sp>
      <p:sp>
        <p:nvSpPr>
          <p:cNvPr id="3" name="Content Placeholder 2">
            <a:extLst>
              <a:ext uri="{FF2B5EF4-FFF2-40B4-BE49-F238E27FC236}">
                <a16:creationId xmlns:a16="http://schemas.microsoft.com/office/drawing/2014/main" id="{DEA84DAE-2EB0-CB4E-853F-C28A74A5B974}"/>
              </a:ext>
            </a:extLst>
          </p:cNvPr>
          <p:cNvSpPr>
            <a:spLocks noGrp="1"/>
          </p:cNvSpPr>
          <p:nvPr>
            <p:ph type="body" sz="quarter" idx="11"/>
          </p:nvPr>
        </p:nvSpPr>
        <p:spPr>
          <a:xfrm>
            <a:off x="656770" y="1077780"/>
            <a:ext cx="3788230" cy="3303587"/>
          </a:xfrm>
        </p:spPr>
        <p:txBody>
          <a:bodyPr>
            <a:normAutofit/>
          </a:bodyPr>
          <a:lstStyle/>
          <a:p>
            <a:r>
              <a:rPr lang="en-US" dirty="0"/>
              <a:t>Security of software and of what that software provides should not depend on the secrecy of its design or implementation.</a:t>
            </a:r>
          </a:p>
          <a:p>
            <a:pPr lvl="1"/>
            <a:r>
              <a:rPr lang="en-US" dirty="0"/>
              <a:t>Security through obscurity.</a:t>
            </a:r>
          </a:p>
          <a:p>
            <a:pPr lvl="1"/>
            <a:r>
              <a:rPr lang="en-US" dirty="0"/>
              <a:t>Security should not depend solely on secrecy of design or implementation.</a:t>
            </a:r>
          </a:p>
          <a:p>
            <a:pPr lvl="1"/>
            <a:r>
              <a:rPr lang="en-US" dirty="0"/>
              <a:t>Does not apply to information such as password or cryptographic keys.</a:t>
            </a:r>
          </a:p>
          <a:p>
            <a:pPr lvl="1"/>
            <a:endParaRPr lang="en-US" dirty="0"/>
          </a:p>
          <a:p>
            <a:endParaRPr lang="en-US" dirty="0"/>
          </a:p>
        </p:txBody>
      </p:sp>
      <p:pic>
        <p:nvPicPr>
          <p:cNvPr id="4" name="Picture 2" descr="https://izaakschroeder.files.wordpress.com/2011/04/security.png?w=580">
            <a:extLst>
              <a:ext uri="{FF2B5EF4-FFF2-40B4-BE49-F238E27FC236}">
                <a16:creationId xmlns:a16="http://schemas.microsoft.com/office/drawing/2014/main" id="{24D632F9-26AA-334A-A5D8-12BCB4DEB5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166442"/>
            <a:ext cx="4212293" cy="281061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8978A3CD-8C9A-1047-BEB3-6602FBAEADF0}"/>
              </a:ext>
            </a:extLst>
          </p:cNvPr>
          <p:cNvGrpSpPr/>
          <p:nvPr/>
        </p:nvGrpSpPr>
        <p:grpSpPr>
          <a:xfrm>
            <a:off x="4949969" y="430768"/>
            <a:ext cx="3126127" cy="435769"/>
            <a:chOff x="6572252" y="3429000"/>
            <a:chExt cx="4168169" cy="581025"/>
          </a:xfrm>
        </p:grpSpPr>
        <p:sp>
          <p:nvSpPr>
            <p:cNvPr id="6" name="Round Single Corner Rectangle 5">
              <a:extLst>
                <a:ext uri="{FF2B5EF4-FFF2-40B4-BE49-F238E27FC236}">
                  <a16:creationId xmlns:a16="http://schemas.microsoft.com/office/drawing/2014/main" id="{37BBAD5E-34BD-824E-8D7D-FDD3BC4BA9AB}"/>
                </a:ext>
              </a:extLst>
            </p:cNvPr>
            <p:cNvSpPr/>
            <p:nvPr/>
          </p:nvSpPr>
          <p:spPr>
            <a:xfrm>
              <a:off x="6572252" y="3429000"/>
              <a:ext cx="1314449" cy="581025"/>
            </a:xfrm>
            <a:prstGeom prst="round1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Simplicity</a:t>
              </a:r>
            </a:p>
          </p:txBody>
        </p:sp>
        <p:sp>
          <p:nvSpPr>
            <p:cNvPr id="7" name="Round Single Corner Rectangle 6">
              <a:extLst>
                <a:ext uri="{FF2B5EF4-FFF2-40B4-BE49-F238E27FC236}">
                  <a16:creationId xmlns:a16="http://schemas.microsoft.com/office/drawing/2014/main" id="{A06B13ED-036A-AA4E-BFE9-59C238726D02}"/>
                </a:ext>
              </a:extLst>
            </p:cNvPr>
            <p:cNvSpPr/>
            <p:nvPr/>
          </p:nvSpPr>
          <p:spPr>
            <a:xfrm>
              <a:off x="7886700" y="3429000"/>
              <a:ext cx="1314449" cy="581025"/>
            </a:xfrm>
            <a:prstGeom prst="round1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Restriction</a:t>
              </a:r>
            </a:p>
          </p:txBody>
        </p:sp>
        <p:sp>
          <p:nvSpPr>
            <p:cNvPr id="8" name="Round Single Corner Rectangle 7">
              <a:extLst>
                <a:ext uri="{FF2B5EF4-FFF2-40B4-BE49-F238E27FC236}">
                  <a16:creationId xmlns:a16="http://schemas.microsoft.com/office/drawing/2014/main" id="{F3243BB0-FA63-F842-BFC7-8CB3F1F1EF3E}"/>
                </a:ext>
              </a:extLst>
            </p:cNvPr>
            <p:cNvSpPr/>
            <p:nvPr/>
          </p:nvSpPr>
          <p:spPr>
            <a:xfrm>
              <a:off x="9201149" y="3429000"/>
              <a:ext cx="1539272" cy="581025"/>
            </a:xfrm>
            <a:prstGeom prst="round1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Methodology</a:t>
              </a:r>
            </a:p>
          </p:txBody>
        </p:sp>
      </p:grpSp>
      <p:sp>
        <p:nvSpPr>
          <p:cNvPr id="13" name="TextBox 12">
            <a:extLst>
              <a:ext uri="{FF2B5EF4-FFF2-40B4-BE49-F238E27FC236}">
                <a16:creationId xmlns:a16="http://schemas.microsoft.com/office/drawing/2014/main" id="{488BB175-C181-2D4A-8EF8-3F62D12A327C}"/>
              </a:ext>
            </a:extLst>
          </p:cNvPr>
          <p:cNvSpPr txBox="1"/>
          <p:nvPr/>
        </p:nvSpPr>
        <p:spPr>
          <a:xfrm>
            <a:off x="4785397" y="4065720"/>
            <a:ext cx="4107790" cy="523220"/>
          </a:xfrm>
          <a:prstGeom prst="rect">
            <a:avLst/>
          </a:prstGeom>
        </p:spPr>
        <p:txBody>
          <a:bodyPr wrap="square" rtlCol="0">
            <a:spAutoFit/>
          </a:bodyPr>
          <a:lstStyle/>
          <a:p>
            <a:r>
              <a:rPr lang="en-US" dirty="0"/>
              <a:t>Pic source: https://</a:t>
            </a:r>
            <a:r>
              <a:rPr lang="en-US" dirty="0" err="1"/>
              <a:t>www.linkedin.com</a:t>
            </a:r>
            <a:r>
              <a:rPr lang="en-US" dirty="0"/>
              <a:t>/pulse/false-sense-security-obscurity-</a:t>
            </a:r>
            <a:r>
              <a:rPr lang="en-US" dirty="0" err="1"/>
              <a:t>mikhail</a:t>
            </a:r>
            <a:r>
              <a:rPr lang="en-US" dirty="0"/>
              <a:t>-</a:t>
            </a:r>
            <a:r>
              <a:rPr lang="en-US" dirty="0" err="1"/>
              <a:t>mugotitsa-ceh-itil</a:t>
            </a:r>
            <a:endParaRPr lang="en-US" dirty="0"/>
          </a:p>
        </p:txBody>
      </p:sp>
    </p:spTree>
    <p:extLst>
      <p:ext uri="{BB962C8B-B14F-4D97-AF65-F5344CB8AC3E}">
        <p14:creationId xmlns:p14="http://schemas.microsoft.com/office/powerpoint/2010/main" val="7193161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84301-9EFE-EA45-8FE4-E1A7558BDA7F}"/>
              </a:ext>
            </a:extLst>
          </p:cNvPr>
          <p:cNvSpPr>
            <a:spLocks noGrp="1"/>
          </p:cNvSpPr>
          <p:nvPr>
            <p:ph type="title"/>
          </p:nvPr>
        </p:nvSpPr>
        <p:spPr>
          <a:xfrm>
            <a:off x="330851" y="205932"/>
            <a:ext cx="8229600" cy="571589"/>
          </a:xfrm>
        </p:spPr>
        <p:txBody>
          <a:bodyPr/>
          <a:lstStyle/>
          <a:p>
            <a:r>
              <a:rPr lang="en-US" dirty="0"/>
              <a:t>7. Least Common Mechanism</a:t>
            </a:r>
          </a:p>
        </p:txBody>
      </p:sp>
      <p:sp>
        <p:nvSpPr>
          <p:cNvPr id="3" name="Content Placeholder 2">
            <a:extLst>
              <a:ext uri="{FF2B5EF4-FFF2-40B4-BE49-F238E27FC236}">
                <a16:creationId xmlns:a16="http://schemas.microsoft.com/office/drawing/2014/main" id="{82A0CF10-EDA5-C64F-B709-570E9B98C05C}"/>
              </a:ext>
            </a:extLst>
          </p:cNvPr>
          <p:cNvSpPr>
            <a:spLocks noGrp="1"/>
          </p:cNvSpPr>
          <p:nvPr>
            <p:ph type="body" sz="quarter" idx="11"/>
          </p:nvPr>
        </p:nvSpPr>
        <p:spPr>
          <a:xfrm>
            <a:off x="914493" y="944563"/>
            <a:ext cx="7645958" cy="3303437"/>
          </a:xfrm>
        </p:spPr>
        <p:txBody>
          <a:bodyPr/>
          <a:lstStyle/>
          <a:p>
            <a:pPr>
              <a:lnSpc>
                <a:spcPct val="100000"/>
              </a:lnSpc>
            </a:pPr>
            <a:r>
              <a:rPr lang="en-US" sz="2000" dirty="0"/>
              <a:t>Mechanisms used to access resources should not be shared.</a:t>
            </a:r>
          </a:p>
          <a:p>
            <a:pPr lvl="1">
              <a:lnSpc>
                <a:spcPct val="100000"/>
              </a:lnSpc>
            </a:pPr>
            <a:r>
              <a:rPr lang="en-US" sz="2000" dirty="0"/>
              <a:t>Shared mechanisms – especially involving shared variables – are potential paths between users that can compromise security.</a:t>
            </a:r>
          </a:p>
          <a:p>
            <a:endParaRPr lang="en-US" dirty="0"/>
          </a:p>
        </p:txBody>
      </p:sp>
      <p:pic>
        <p:nvPicPr>
          <p:cNvPr id="4" name="Picture 2" descr="NoSharing">
            <a:extLst>
              <a:ext uri="{FF2B5EF4-FFF2-40B4-BE49-F238E27FC236}">
                <a16:creationId xmlns:a16="http://schemas.microsoft.com/office/drawing/2014/main" id="{7E01AECF-751D-7640-A23E-521BC1CDE1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685" y="2571751"/>
            <a:ext cx="2247227" cy="168542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7DA28218-EC46-234F-87A7-040E56A431C3}"/>
              </a:ext>
            </a:extLst>
          </p:cNvPr>
          <p:cNvGrpSpPr/>
          <p:nvPr/>
        </p:nvGrpSpPr>
        <p:grpSpPr>
          <a:xfrm>
            <a:off x="4929188" y="2828137"/>
            <a:ext cx="3126127" cy="435769"/>
            <a:chOff x="6572252" y="3429000"/>
            <a:chExt cx="4168169" cy="581025"/>
          </a:xfrm>
        </p:grpSpPr>
        <p:sp>
          <p:nvSpPr>
            <p:cNvPr id="6" name="Round Single Corner Rectangle 5">
              <a:extLst>
                <a:ext uri="{FF2B5EF4-FFF2-40B4-BE49-F238E27FC236}">
                  <a16:creationId xmlns:a16="http://schemas.microsoft.com/office/drawing/2014/main" id="{3BC21BCC-0F1C-6B45-9293-B3CEBE5A8B24}"/>
                </a:ext>
              </a:extLst>
            </p:cNvPr>
            <p:cNvSpPr/>
            <p:nvPr/>
          </p:nvSpPr>
          <p:spPr>
            <a:xfrm>
              <a:off x="6572252" y="3429000"/>
              <a:ext cx="1314449" cy="581025"/>
            </a:xfrm>
            <a:prstGeom prst="round1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Simplicity</a:t>
              </a:r>
            </a:p>
          </p:txBody>
        </p:sp>
        <p:sp>
          <p:nvSpPr>
            <p:cNvPr id="7" name="Round Single Corner Rectangle 6">
              <a:extLst>
                <a:ext uri="{FF2B5EF4-FFF2-40B4-BE49-F238E27FC236}">
                  <a16:creationId xmlns:a16="http://schemas.microsoft.com/office/drawing/2014/main" id="{B9625457-7358-0347-B59C-31C614BF771D}"/>
                </a:ext>
              </a:extLst>
            </p:cNvPr>
            <p:cNvSpPr/>
            <p:nvPr/>
          </p:nvSpPr>
          <p:spPr>
            <a:xfrm>
              <a:off x="7886700" y="3429000"/>
              <a:ext cx="1314449" cy="581025"/>
            </a:xfrm>
            <a:prstGeom prst="round1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Restriction</a:t>
              </a:r>
            </a:p>
          </p:txBody>
        </p:sp>
        <p:sp>
          <p:nvSpPr>
            <p:cNvPr id="8" name="Round Single Corner Rectangle 7">
              <a:extLst>
                <a:ext uri="{FF2B5EF4-FFF2-40B4-BE49-F238E27FC236}">
                  <a16:creationId xmlns:a16="http://schemas.microsoft.com/office/drawing/2014/main" id="{05CAEFD0-FA73-3C4E-87E5-9A4326D527A9}"/>
                </a:ext>
              </a:extLst>
            </p:cNvPr>
            <p:cNvSpPr/>
            <p:nvPr/>
          </p:nvSpPr>
          <p:spPr>
            <a:xfrm>
              <a:off x="9201149" y="3429000"/>
              <a:ext cx="1539272" cy="581025"/>
            </a:xfrm>
            <a:prstGeom prst="round1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Methodology</a:t>
              </a:r>
            </a:p>
          </p:txBody>
        </p:sp>
      </p:grpSp>
    </p:spTree>
    <p:extLst>
      <p:ext uri="{BB962C8B-B14F-4D97-AF65-F5344CB8AC3E}">
        <p14:creationId xmlns:p14="http://schemas.microsoft.com/office/powerpoint/2010/main" val="2988710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CFD64-5960-5F48-B20C-00D529F4992A}"/>
              </a:ext>
            </a:extLst>
          </p:cNvPr>
          <p:cNvSpPr>
            <a:spLocks noGrp="1"/>
          </p:cNvSpPr>
          <p:nvPr>
            <p:ph type="title"/>
          </p:nvPr>
        </p:nvSpPr>
        <p:spPr>
          <a:xfrm>
            <a:off x="330851" y="205932"/>
            <a:ext cx="8229600" cy="571589"/>
          </a:xfrm>
        </p:spPr>
        <p:txBody>
          <a:bodyPr/>
          <a:lstStyle/>
          <a:p>
            <a:r>
              <a:rPr lang="en-US" dirty="0"/>
              <a:t>8. Least Astonishment</a:t>
            </a:r>
          </a:p>
        </p:txBody>
      </p:sp>
      <p:sp>
        <p:nvSpPr>
          <p:cNvPr id="3" name="Content Placeholder 2">
            <a:extLst>
              <a:ext uri="{FF2B5EF4-FFF2-40B4-BE49-F238E27FC236}">
                <a16:creationId xmlns:a16="http://schemas.microsoft.com/office/drawing/2014/main" id="{305E2ABD-FFD8-6741-AD65-C1EEAF03AF53}"/>
              </a:ext>
            </a:extLst>
          </p:cNvPr>
          <p:cNvSpPr>
            <a:spLocks noGrp="1"/>
          </p:cNvSpPr>
          <p:nvPr>
            <p:ph type="body" sz="quarter" idx="11"/>
          </p:nvPr>
        </p:nvSpPr>
        <p:spPr>
          <a:xfrm>
            <a:off x="914493" y="944563"/>
            <a:ext cx="7645958" cy="3303437"/>
          </a:xfrm>
        </p:spPr>
        <p:txBody>
          <a:bodyPr>
            <a:normAutofit/>
          </a:bodyPr>
          <a:lstStyle/>
          <a:p>
            <a:pPr>
              <a:lnSpc>
                <a:spcPct val="100000"/>
              </a:lnSpc>
            </a:pPr>
            <a:r>
              <a:rPr lang="en-US" sz="2000" dirty="0"/>
              <a:t>Secure mechanisms should be designed so users understand why the mechanism works the way it does, and using mechanism is simple.</a:t>
            </a:r>
          </a:p>
          <a:p>
            <a:pPr lvl="1">
              <a:lnSpc>
                <a:spcPct val="100000"/>
              </a:lnSpc>
            </a:pPr>
            <a:r>
              <a:rPr lang="en-US" sz="2000" dirty="0"/>
              <a:t>Hide complexity introduced by security mechanisms</a:t>
            </a:r>
          </a:p>
          <a:p>
            <a:pPr lvl="1">
              <a:lnSpc>
                <a:spcPct val="100000"/>
              </a:lnSpc>
            </a:pPr>
            <a:r>
              <a:rPr lang="en-US" sz="2000" dirty="0"/>
              <a:t>Ease of installation, configuration and use</a:t>
            </a:r>
          </a:p>
          <a:p>
            <a:pPr lvl="1">
              <a:lnSpc>
                <a:spcPct val="100000"/>
              </a:lnSpc>
            </a:pPr>
            <a:r>
              <a:rPr lang="en-US" sz="2000" dirty="0"/>
              <a:t>Human factors critical</a:t>
            </a:r>
          </a:p>
        </p:txBody>
      </p:sp>
      <p:grpSp>
        <p:nvGrpSpPr>
          <p:cNvPr id="4" name="Group 3">
            <a:extLst>
              <a:ext uri="{FF2B5EF4-FFF2-40B4-BE49-F238E27FC236}">
                <a16:creationId xmlns:a16="http://schemas.microsoft.com/office/drawing/2014/main" id="{B665C671-52B5-9449-B13D-A49EEF09C8B6}"/>
              </a:ext>
            </a:extLst>
          </p:cNvPr>
          <p:cNvGrpSpPr/>
          <p:nvPr/>
        </p:nvGrpSpPr>
        <p:grpSpPr>
          <a:xfrm>
            <a:off x="5103380" y="3261381"/>
            <a:ext cx="3126127" cy="435769"/>
            <a:chOff x="6572252" y="3429000"/>
            <a:chExt cx="4168169" cy="581025"/>
          </a:xfrm>
        </p:grpSpPr>
        <p:sp>
          <p:nvSpPr>
            <p:cNvPr id="5" name="Round Single Corner Rectangle 4">
              <a:extLst>
                <a:ext uri="{FF2B5EF4-FFF2-40B4-BE49-F238E27FC236}">
                  <a16:creationId xmlns:a16="http://schemas.microsoft.com/office/drawing/2014/main" id="{D3C66C0D-45EE-8D44-9C30-2B72709CAE35}"/>
                </a:ext>
              </a:extLst>
            </p:cNvPr>
            <p:cNvSpPr/>
            <p:nvPr/>
          </p:nvSpPr>
          <p:spPr>
            <a:xfrm>
              <a:off x="6572252" y="3429000"/>
              <a:ext cx="1314449" cy="581025"/>
            </a:xfrm>
            <a:prstGeom prst="round1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Simplicity</a:t>
              </a:r>
            </a:p>
          </p:txBody>
        </p:sp>
        <p:sp>
          <p:nvSpPr>
            <p:cNvPr id="6" name="Round Single Corner Rectangle 5">
              <a:extLst>
                <a:ext uri="{FF2B5EF4-FFF2-40B4-BE49-F238E27FC236}">
                  <a16:creationId xmlns:a16="http://schemas.microsoft.com/office/drawing/2014/main" id="{129E6EA9-1790-7244-971F-F1068C2A698E}"/>
                </a:ext>
              </a:extLst>
            </p:cNvPr>
            <p:cNvSpPr/>
            <p:nvPr/>
          </p:nvSpPr>
          <p:spPr>
            <a:xfrm>
              <a:off x="7886700" y="3429000"/>
              <a:ext cx="1314449" cy="581025"/>
            </a:xfrm>
            <a:prstGeom prst="round1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Restriction</a:t>
              </a:r>
            </a:p>
          </p:txBody>
        </p:sp>
        <p:sp>
          <p:nvSpPr>
            <p:cNvPr id="7" name="Round Single Corner Rectangle 6">
              <a:extLst>
                <a:ext uri="{FF2B5EF4-FFF2-40B4-BE49-F238E27FC236}">
                  <a16:creationId xmlns:a16="http://schemas.microsoft.com/office/drawing/2014/main" id="{209AE87B-81B9-484E-B01D-497037685202}"/>
                </a:ext>
              </a:extLst>
            </p:cNvPr>
            <p:cNvSpPr/>
            <p:nvPr/>
          </p:nvSpPr>
          <p:spPr>
            <a:xfrm>
              <a:off x="9201149" y="3429000"/>
              <a:ext cx="1539272" cy="581025"/>
            </a:xfrm>
            <a:prstGeom prst="round1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Methodology</a:t>
              </a:r>
            </a:p>
          </p:txBody>
        </p:sp>
      </p:grpSp>
    </p:spTree>
    <p:extLst>
      <p:ext uri="{BB962C8B-B14F-4D97-AF65-F5344CB8AC3E}">
        <p14:creationId xmlns:p14="http://schemas.microsoft.com/office/powerpoint/2010/main" val="932584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1B2C8-F908-2D49-ACFF-A6FFEE7C213A}"/>
              </a:ext>
            </a:extLst>
          </p:cNvPr>
          <p:cNvSpPr>
            <a:spLocks noGrp="1"/>
          </p:cNvSpPr>
          <p:nvPr>
            <p:ph type="title"/>
          </p:nvPr>
        </p:nvSpPr>
        <p:spPr/>
        <p:txBody>
          <a:bodyPr/>
          <a:lstStyle/>
          <a:p>
            <a:r>
              <a:rPr lang="en-US" dirty="0"/>
              <a:t>outline</a:t>
            </a:r>
          </a:p>
        </p:txBody>
      </p:sp>
      <p:sp>
        <p:nvSpPr>
          <p:cNvPr id="3" name="Text Placeholder 2">
            <a:extLst>
              <a:ext uri="{FF2B5EF4-FFF2-40B4-BE49-F238E27FC236}">
                <a16:creationId xmlns:a16="http://schemas.microsoft.com/office/drawing/2014/main" id="{FE780E20-AA20-2E47-B318-AE5E7B1ABD3C}"/>
              </a:ext>
            </a:extLst>
          </p:cNvPr>
          <p:cNvSpPr>
            <a:spLocks noGrp="1"/>
          </p:cNvSpPr>
          <p:nvPr>
            <p:ph type="body" sz="quarter" idx="11"/>
          </p:nvPr>
        </p:nvSpPr>
        <p:spPr/>
        <p:txBody>
          <a:bodyPr/>
          <a:lstStyle/>
          <a:p>
            <a:r>
              <a:rPr lang="en-US" dirty="0"/>
              <a:t>Software design principles</a:t>
            </a:r>
          </a:p>
          <a:p>
            <a:pPr marL="662940" lvl="1" indent="-285750">
              <a:buFont typeface="Arial" panose="020B0604020202020204" pitchFamily="34" charset="0"/>
              <a:buChar char="•"/>
            </a:pPr>
            <a:r>
              <a:rPr lang="en-US" dirty="0" err="1"/>
              <a:t>Saltzer</a:t>
            </a:r>
            <a:r>
              <a:rPr lang="en-US" dirty="0"/>
              <a:t> &amp; Schroeder’s paper 1975</a:t>
            </a:r>
          </a:p>
          <a:p>
            <a:pPr marL="662940" lvl="1" indent="-285750">
              <a:buFont typeface="Arial" panose="020B0604020202020204" pitchFamily="34" charset="0"/>
              <a:buChar char="•"/>
            </a:pPr>
            <a:r>
              <a:rPr lang="en-US" dirty="0">
                <a:solidFill>
                  <a:srgbClr val="8C6E43"/>
                </a:solidFill>
              </a:rPr>
              <a:t>Avoiding the Top 10 Software Security Design Flaws</a:t>
            </a:r>
          </a:p>
          <a:p>
            <a:r>
              <a:rPr lang="en-US" dirty="0"/>
              <a:t>Secure coding</a:t>
            </a:r>
          </a:p>
          <a:p>
            <a:r>
              <a:rPr lang="en-US" dirty="0"/>
              <a:t>Common software vulnerabilities</a:t>
            </a:r>
          </a:p>
          <a:p>
            <a:r>
              <a:rPr lang="en-US" dirty="0"/>
              <a:t>Code auditing</a:t>
            </a:r>
          </a:p>
          <a:p>
            <a:r>
              <a:rPr lang="en-US" dirty="0"/>
              <a:t>Static code analysis tools</a:t>
            </a:r>
          </a:p>
          <a:p>
            <a:r>
              <a:rPr lang="en-US" dirty="0"/>
              <a:t>Software security testing </a:t>
            </a:r>
          </a:p>
          <a:p>
            <a:pPr marL="662940" lvl="1" indent="-285750">
              <a:buFont typeface="Arial" panose="020B0604020202020204" pitchFamily="34" charset="0"/>
              <a:buChar char="•"/>
            </a:pPr>
            <a:r>
              <a:rPr lang="en-US" dirty="0"/>
              <a:t>	Fuzzing</a:t>
            </a:r>
          </a:p>
          <a:p>
            <a:endParaRPr lang="en-US" dirty="0"/>
          </a:p>
        </p:txBody>
      </p:sp>
    </p:spTree>
    <p:extLst>
      <p:ext uri="{BB962C8B-B14F-4D97-AF65-F5344CB8AC3E}">
        <p14:creationId xmlns:p14="http://schemas.microsoft.com/office/powerpoint/2010/main" val="40149613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7F755-41BC-8940-BD94-2EE4A7CC1CD8}"/>
              </a:ext>
            </a:extLst>
          </p:cNvPr>
          <p:cNvSpPr>
            <a:spLocks noGrp="1"/>
          </p:cNvSpPr>
          <p:nvPr>
            <p:ph type="title"/>
          </p:nvPr>
        </p:nvSpPr>
        <p:spPr/>
        <p:txBody>
          <a:bodyPr/>
          <a:lstStyle/>
          <a:p>
            <a:r>
              <a:rPr lang="en-US" sz="2800" dirty="0"/>
              <a:t>Secure Programming design principles</a:t>
            </a:r>
          </a:p>
        </p:txBody>
      </p:sp>
      <p:sp>
        <p:nvSpPr>
          <p:cNvPr id="3" name="Content Placeholder 2">
            <a:extLst>
              <a:ext uri="{FF2B5EF4-FFF2-40B4-BE49-F238E27FC236}">
                <a16:creationId xmlns:a16="http://schemas.microsoft.com/office/drawing/2014/main" id="{48635662-A269-F84C-95F8-84BCD5AF2952}"/>
              </a:ext>
            </a:extLst>
          </p:cNvPr>
          <p:cNvSpPr>
            <a:spLocks noGrp="1"/>
          </p:cNvSpPr>
          <p:nvPr>
            <p:ph type="body" sz="quarter" idx="11"/>
          </p:nvPr>
        </p:nvSpPr>
        <p:spPr>
          <a:xfrm>
            <a:off x="914493" y="944563"/>
            <a:ext cx="7645958" cy="3587680"/>
          </a:xfrm>
        </p:spPr>
        <p:txBody>
          <a:bodyPr>
            <a:normAutofit fontScale="77500" lnSpcReduction="20000"/>
          </a:bodyPr>
          <a:lstStyle/>
          <a:p>
            <a:r>
              <a:rPr lang="en-US" sz="2100" dirty="0"/>
              <a:t>Design principles from </a:t>
            </a:r>
            <a:r>
              <a:rPr lang="en-US" sz="2100" dirty="0" err="1"/>
              <a:t>Saltzer</a:t>
            </a:r>
            <a:r>
              <a:rPr lang="en-US" sz="2100" dirty="0"/>
              <a:t> &amp; Schroeder’s 1975 paper.</a:t>
            </a:r>
          </a:p>
          <a:p>
            <a:pPr lvl="1"/>
            <a:r>
              <a:rPr lang="en-US" sz="2100" dirty="0">
                <a:hlinkClick r:id="rId3"/>
              </a:rPr>
              <a:t>http://web.mit.edu/Saltzer/www/publications/protection/index.html</a:t>
            </a:r>
            <a:endParaRPr lang="en-US" sz="2100" dirty="0"/>
          </a:p>
          <a:p>
            <a:r>
              <a:rPr lang="en-US" sz="2100" dirty="0"/>
              <a:t>	An updated version by </a:t>
            </a:r>
            <a:r>
              <a:rPr lang="en-US" sz="2100" dirty="0" err="1"/>
              <a:t>Saltzer</a:t>
            </a:r>
            <a:r>
              <a:rPr lang="en-US" sz="2100" dirty="0"/>
              <a:t> &amp; </a:t>
            </a:r>
            <a:r>
              <a:rPr lang="en-US" sz="2100" dirty="0" err="1"/>
              <a:t>Kaashoek</a:t>
            </a:r>
            <a:r>
              <a:rPr lang="en-US" sz="2100" dirty="0"/>
              <a:t> in 2009.</a:t>
            </a:r>
          </a:p>
          <a:p>
            <a:pPr lvl="1"/>
            <a:r>
              <a:rPr lang="en-US" sz="2100" dirty="0">
                <a:hlinkClick r:id="rId4"/>
              </a:rPr>
              <a:t>https://ocw.mit.edu/resources/res-6-004-principles-of-computer-system-design-an-introduction-spring-2009/online-textbook/part_ii_open_5_0.pdf</a:t>
            </a:r>
            <a:endParaRPr lang="en-US" sz="2100" dirty="0"/>
          </a:p>
          <a:p>
            <a:r>
              <a:rPr lang="en-US" sz="2100" dirty="0"/>
              <a:t>IEEE Center for Secure Design, ”Avoiding the Top 10 Software Security Design Flaws” </a:t>
            </a:r>
          </a:p>
          <a:p>
            <a:pPr lvl="1"/>
            <a:r>
              <a:rPr lang="en-US" sz="2100" dirty="0">
                <a:hlinkClick r:id="rId5"/>
              </a:rPr>
              <a:t>https://www.semanticscholar.org/paper/Avoiding-the-Top-10-Software-Security-Design-Flaws-Arce-Clark-Fisher/d2e6d308cdb84ea6f9dba062329b31887e4f941c</a:t>
            </a:r>
            <a:endParaRPr lang="en-US" sz="2100" dirty="0"/>
          </a:p>
          <a:p>
            <a:pPr lvl="1"/>
            <a:r>
              <a:rPr lang="en-US" sz="2100" dirty="0">
                <a:hlinkClick r:id="rId6"/>
              </a:rPr>
              <a:t>http://web.cs.wpi.edu/~cs557/f14/papers/CybersecurityInitiative-online.pdf</a:t>
            </a:r>
            <a:endParaRPr lang="en-US" sz="2100" dirty="0"/>
          </a:p>
          <a:p>
            <a:pPr lvl="1"/>
            <a:endParaRPr lang="en-US" dirty="0"/>
          </a:p>
        </p:txBody>
      </p:sp>
    </p:spTree>
    <p:extLst>
      <p:ext uri="{BB962C8B-B14F-4D97-AF65-F5344CB8AC3E}">
        <p14:creationId xmlns:p14="http://schemas.microsoft.com/office/powerpoint/2010/main" val="28104855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6DC561-6A67-2545-B2B5-F95D042C1E3D}"/>
              </a:ext>
            </a:extLst>
          </p:cNvPr>
          <p:cNvPicPr>
            <a:picLocks noChangeAspect="1"/>
          </p:cNvPicPr>
          <p:nvPr/>
        </p:nvPicPr>
        <p:blipFill rotWithShape="1">
          <a:blip r:embed="rId2">
            <a:alphaModFix amt="50000"/>
          </a:blip>
          <a:srcRect t="32531" b="23312"/>
          <a:stretch/>
        </p:blipFill>
        <p:spPr>
          <a:xfrm>
            <a:off x="229" y="7"/>
            <a:ext cx="9143771" cy="5143493"/>
          </a:xfrm>
          <a:prstGeom prst="rect">
            <a:avLst/>
          </a:prstGeom>
        </p:spPr>
      </p:pic>
      <p:sp>
        <p:nvSpPr>
          <p:cNvPr id="3" name="Content Placeholder 2">
            <a:extLst>
              <a:ext uri="{FF2B5EF4-FFF2-40B4-BE49-F238E27FC236}">
                <a16:creationId xmlns:a16="http://schemas.microsoft.com/office/drawing/2014/main" id="{D43BC622-1A91-0943-9FD9-428950CDE11C}"/>
              </a:ext>
            </a:extLst>
          </p:cNvPr>
          <p:cNvSpPr>
            <a:spLocks noGrp="1"/>
          </p:cNvSpPr>
          <p:nvPr>
            <p:ph idx="4294967295"/>
          </p:nvPr>
        </p:nvSpPr>
        <p:spPr>
          <a:xfrm>
            <a:off x="905692" y="357052"/>
            <a:ext cx="8159702" cy="4111625"/>
          </a:xfrm>
        </p:spPr>
        <p:txBody>
          <a:bodyPr vert="horz" lIns="68580" tIns="34290" rIns="68580" bIns="34290" rtlCol="0" anchor="ctr" anchorCtr="0">
            <a:noAutofit/>
          </a:bodyPr>
          <a:lstStyle/>
          <a:p>
            <a:pPr>
              <a:lnSpc>
                <a:spcPct val="110000"/>
              </a:lnSpc>
            </a:pPr>
            <a:r>
              <a:rPr lang="en-US" sz="1600" dirty="0"/>
              <a:t>Earn or Give, but Never Assume, Trust </a:t>
            </a:r>
          </a:p>
          <a:p>
            <a:pPr>
              <a:lnSpc>
                <a:spcPct val="110000"/>
              </a:lnSpc>
            </a:pPr>
            <a:r>
              <a:rPr lang="en-US" sz="1600" dirty="0"/>
              <a:t>Use an Authentication Mechanism that Cannot be Bypassed or Tampered With</a:t>
            </a:r>
          </a:p>
          <a:p>
            <a:pPr>
              <a:lnSpc>
                <a:spcPct val="110000"/>
              </a:lnSpc>
            </a:pPr>
            <a:r>
              <a:rPr lang="en-US" sz="1600" dirty="0"/>
              <a:t>Authorize after You Authenticate</a:t>
            </a:r>
          </a:p>
          <a:p>
            <a:r>
              <a:rPr lang="en-US" sz="1600" dirty="0"/>
              <a:t>Strictly Separate Data and Control Instructions, and Never Process Control Instructions Received from Untrusted Source </a:t>
            </a:r>
          </a:p>
          <a:p>
            <a:pPr>
              <a:lnSpc>
                <a:spcPct val="110000"/>
              </a:lnSpc>
            </a:pPr>
            <a:r>
              <a:rPr lang="en-US" sz="1600" dirty="0"/>
              <a:t>Define an Approach that Ensures all Data are Explicitly Validated</a:t>
            </a:r>
          </a:p>
          <a:p>
            <a:pPr>
              <a:lnSpc>
                <a:spcPct val="110000"/>
              </a:lnSpc>
            </a:pPr>
            <a:r>
              <a:rPr lang="en-US" sz="1600" dirty="0"/>
              <a:t>Use Cryptography Correctly</a:t>
            </a:r>
          </a:p>
          <a:p>
            <a:pPr>
              <a:lnSpc>
                <a:spcPct val="110000"/>
              </a:lnSpc>
            </a:pPr>
            <a:r>
              <a:rPr lang="en-US" sz="1600" dirty="0"/>
              <a:t>Identify Sensitive Data and How They Should Be Handled</a:t>
            </a:r>
          </a:p>
          <a:p>
            <a:pPr>
              <a:lnSpc>
                <a:spcPct val="110000"/>
              </a:lnSpc>
            </a:pPr>
            <a:r>
              <a:rPr lang="en-US" sz="1600" dirty="0"/>
              <a:t>Always Consider the Users </a:t>
            </a:r>
          </a:p>
          <a:p>
            <a:pPr>
              <a:lnSpc>
                <a:spcPct val="110000"/>
              </a:lnSpc>
            </a:pPr>
            <a:r>
              <a:rPr lang="en-US" sz="1600" dirty="0"/>
              <a:t>Understand How Integrating External Components Changes Your Attack Surface</a:t>
            </a:r>
          </a:p>
          <a:p>
            <a:pPr>
              <a:lnSpc>
                <a:spcPct val="110000"/>
              </a:lnSpc>
            </a:pPr>
            <a:r>
              <a:rPr lang="en-US" sz="1600" dirty="0"/>
              <a:t>Be Flexible When Considering Future Changes to Objects and Actors</a:t>
            </a:r>
          </a:p>
        </p:txBody>
      </p:sp>
    </p:spTree>
    <p:extLst>
      <p:ext uri="{BB962C8B-B14F-4D97-AF65-F5344CB8AC3E}">
        <p14:creationId xmlns:p14="http://schemas.microsoft.com/office/powerpoint/2010/main" val="22155274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18EF7-10BE-494F-B9A1-5DFEA3EFCF13}"/>
              </a:ext>
            </a:extLst>
          </p:cNvPr>
          <p:cNvSpPr>
            <a:spLocks noGrp="1"/>
          </p:cNvSpPr>
          <p:nvPr>
            <p:ph type="title"/>
          </p:nvPr>
        </p:nvSpPr>
        <p:spPr/>
        <p:txBody>
          <a:bodyPr>
            <a:normAutofit/>
          </a:bodyPr>
          <a:lstStyle/>
          <a:p>
            <a:r>
              <a:rPr lang="en-US" dirty="0"/>
              <a:t>Principle #1</a:t>
            </a:r>
          </a:p>
        </p:txBody>
      </p:sp>
      <p:sp>
        <p:nvSpPr>
          <p:cNvPr id="3" name="Content Placeholder 2">
            <a:extLst>
              <a:ext uri="{FF2B5EF4-FFF2-40B4-BE49-F238E27FC236}">
                <a16:creationId xmlns:a16="http://schemas.microsoft.com/office/drawing/2014/main" id="{6647F18B-99F8-5D4E-8781-C4F6D23F5C08}"/>
              </a:ext>
            </a:extLst>
          </p:cNvPr>
          <p:cNvSpPr>
            <a:spLocks noGrp="1"/>
          </p:cNvSpPr>
          <p:nvPr>
            <p:ph type="body" sz="quarter" idx="11"/>
          </p:nvPr>
        </p:nvSpPr>
        <p:spPr>
          <a:xfrm>
            <a:off x="4756825" y="944563"/>
            <a:ext cx="3803625" cy="3303437"/>
          </a:xfrm>
        </p:spPr>
        <p:txBody>
          <a:bodyPr>
            <a:normAutofit/>
          </a:bodyPr>
          <a:lstStyle/>
          <a:p>
            <a:r>
              <a:rPr lang="en-US" dirty="0">
                <a:solidFill>
                  <a:srgbClr val="A27E55"/>
                </a:solidFill>
              </a:rPr>
              <a:t>Use an authentication mechanism that cannot be bypassed or tampered with.</a:t>
            </a:r>
          </a:p>
          <a:p>
            <a:endParaRPr lang="en-US" dirty="0"/>
          </a:p>
        </p:txBody>
      </p:sp>
      <p:pic>
        <p:nvPicPr>
          <p:cNvPr id="4" name="Picture 3">
            <a:extLst>
              <a:ext uri="{FF2B5EF4-FFF2-40B4-BE49-F238E27FC236}">
                <a16:creationId xmlns:a16="http://schemas.microsoft.com/office/drawing/2014/main" id="{C0424CF2-BE0B-8242-A6AB-D64629EE4B8B}"/>
              </a:ext>
            </a:extLst>
          </p:cNvPr>
          <p:cNvPicPr>
            <a:picLocks noChangeAspect="1"/>
          </p:cNvPicPr>
          <p:nvPr/>
        </p:nvPicPr>
        <p:blipFill rotWithShape="1">
          <a:blip r:embed="rId2"/>
          <a:srcRect r="1" b="4614"/>
          <a:stretch/>
        </p:blipFill>
        <p:spPr>
          <a:xfrm>
            <a:off x="953417" y="837259"/>
            <a:ext cx="3618861" cy="2899629"/>
          </a:xfrm>
          <a:prstGeom prst="rect">
            <a:avLst/>
          </a:prstGeom>
        </p:spPr>
      </p:pic>
    </p:spTree>
    <p:extLst>
      <p:ext uri="{BB962C8B-B14F-4D97-AF65-F5344CB8AC3E}">
        <p14:creationId xmlns:p14="http://schemas.microsoft.com/office/powerpoint/2010/main" val="26418304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B00F7-B011-E94F-ABC9-74698CA26422}"/>
              </a:ext>
            </a:extLst>
          </p:cNvPr>
          <p:cNvSpPr>
            <a:spLocks noGrp="1"/>
          </p:cNvSpPr>
          <p:nvPr>
            <p:ph type="title"/>
          </p:nvPr>
        </p:nvSpPr>
        <p:spPr/>
        <p:txBody>
          <a:bodyPr>
            <a:normAutofit/>
          </a:bodyPr>
          <a:lstStyle/>
          <a:p>
            <a:r>
              <a:rPr lang="en-US" dirty="0"/>
              <a:t>Principle #1:</a:t>
            </a:r>
          </a:p>
        </p:txBody>
      </p:sp>
      <p:sp>
        <p:nvSpPr>
          <p:cNvPr id="6" name="Content Placeholder 5">
            <a:extLst>
              <a:ext uri="{FF2B5EF4-FFF2-40B4-BE49-F238E27FC236}">
                <a16:creationId xmlns:a16="http://schemas.microsoft.com/office/drawing/2014/main" id="{ADA077AD-3625-8B4D-B0B1-60188D96310D}"/>
              </a:ext>
            </a:extLst>
          </p:cNvPr>
          <p:cNvSpPr>
            <a:spLocks noGrp="1"/>
          </p:cNvSpPr>
          <p:nvPr>
            <p:ph type="body" sz="quarter" idx="11"/>
          </p:nvPr>
        </p:nvSpPr>
        <p:spPr>
          <a:xfrm>
            <a:off x="914493" y="944563"/>
            <a:ext cx="7645958" cy="3580784"/>
          </a:xfrm>
        </p:spPr>
        <p:txBody>
          <a:bodyPr>
            <a:normAutofit fontScale="70000" lnSpcReduction="20000"/>
          </a:bodyPr>
          <a:lstStyle/>
          <a:p>
            <a:r>
              <a:rPr lang="en-US" sz="2900" b="1" dirty="0">
                <a:solidFill>
                  <a:srgbClr val="8C6E43"/>
                </a:solidFill>
              </a:rPr>
              <a:t>Use An Authentication Mechanism That Cannot Be Bypassed Or Tampered With.</a:t>
            </a:r>
          </a:p>
          <a:p>
            <a:r>
              <a:rPr lang="en-US" sz="2600" dirty="0"/>
              <a:t>Example mechanisms for bypassing and tampering with authentication mechanisms</a:t>
            </a:r>
          </a:p>
          <a:p>
            <a:pPr lvl="1"/>
            <a:r>
              <a:rPr lang="en-US" sz="2300" dirty="0"/>
              <a:t>The user can access the service by navigating directly to an  “obscure” URL … security through obscurity</a:t>
            </a:r>
          </a:p>
          <a:p>
            <a:pPr lvl="1"/>
            <a:r>
              <a:rPr lang="en-US" sz="2300" dirty="0"/>
              <a:t>The authentication mechanism uses assumptions about sole possession of resources (</a:t>
            </a:r>
            <a:r>
              <a:rPr lang="en-US" sz="2300" dirty="0" err="1"/>
              <a:t>e.g</a:t>
            </a:r>
            <a:r>
              <a:rPr lang="en-US" sz="2300" dirty="0"/>
              <a:t> IP address) that may actually be shared or spoofed.</a:t>
            </a:r>
          </a:p>
          <a:p>
            <a:pPr lvl="1"/>
            <a:r>
              <a:rPr lang="en-US" sz="2300" dirty="0"/>
              <a:t>System tokens (such as session IDs) should not be deterministically derived from easy-to-obtain information, such as a username, then it becomes possible to forge identities, allowing users to impersonate other users.</a:t>
            </a:r>
          </a:p>
          <a:p>
            <a:endParaRPr lang="en-US" dirty="0"/>
          </a:p>
        </p:txBody>
      </p:sp>
    </p:spTree>
    <p:extLst>
      <p:ext uri="{BB962C8B-B14F-4D97-AF65-F5344CB8AC3E}">
        <p14:creationId xmlns:p14="http://schemas.microsoft.com/office/powerpoint/2010/main" val="16536376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2121A-1E5E-2C4F-9988-6878F3967ED7}"/>
              </a:ext>
            </a:extLst>
          </p:cNvPr>
          <p:cNvSpPr>
            <a:spLocks noGrp="1"/>
          </p:cNvSpPr>
          <p:nvPr>
            <p:ph type="title"/>
          </p:nvPr>
        </p:nvSpPr>
        <p:spPr/>
        <p:txBody>
          <a:bodyPr/>
          <a:lstStyle/>
          <a:p>
            <a:r>
              <a:rPr lang="en-US" dirty="0"/>
              <a:t>Principle #2: </a:t>
            </a:r>
            <a:br>
              <a:rPr lang="en-US" dirty="0"/>
            </a:br>
            <a:endParaRPr lang="en-US" dirty="0"/>
          </a:p>
        </p:txBody>
      </p:sp>
      <p:sp>
        <p:nvSpPr>
          <p:cNvPr id="3" name="Content Placeholder 2">
            <a:extLst>
              <a:ext uri="{FF2B5EF4-FFF2-40B4-BE49-F238E27FC236}">
                <a16:creationId xmlns:a16="http://schemas.microsoft.com/office/drawing/2014/main" id="{89306E8A-3AA8-454B-9C59-8941DA074BF8}"/>
              </a:ext>
            </a:extLst>
          </p:cNvPr>
          <p:cNvSpPr>
            <a:spLocks noGrp="1"/>
          </p:cNvSpPr>
          <p:nvPr>
            <p:ph type="body" sz="quarter" idx="11"/>
          </p:nvPr>
        </p:nvSpPr>
        <p:spPr/>
        <p:txBody>
          <a:bodyPr>
            <a:normAutofit/>
          </a:bodyPr>
          <a:lstStyle/>
          <a:p>
            <a:r>
              <a:rPr lang="en-US" sz="2000" b="1" dirty="0">
                <a:solidFill>
                  <a:srgbClr val="A27E55"/>
                </a:solidFill>
              </a:rPr>
              <a:t>Authorize after you authenticate</a:t>
            </a:r>
          </a:p>
          <a:p>
            <a:r>
              <a:rPr lang="en-US" dirty="0"/>
              <a:t>Authorization is the act of checking that the entity (user or other system) is allowed or disallowed to perform certain actions based upon their authentication.</a:t>
            </a:r>
          </a:p>
          <a:p>
            <a:r>
              <a:rPr lang="en-US" dirty="0"/>
              <a:t>Access is the ability to do something with a computer resource (e.g., use, change, or view). </a:t>
            </a:r>
          </a:p>
          <a:p>
            <a:r>
              <a:rPr lang="en-US" dirty="0"/>
              <a:t>Access control is the process by which use of a system’s resources is regulated according to a security policy and is permitted by only authorized entities (users, programs, processes) according to that policy  </a:t>
            </a:r>
          </a:p>
          <a:p>
            <a:endParaRPr lang="en-US" dirty="0"/>
          </a:p>
          <a:p>
            <a:endParaRPr lang="en-US" dirty="0"/>
          </a:p>
        </p:txBody>
      </p:sp>
    </p:spTree>
    <p:extLst>
      <p:ext uri="{BB962C8B-B14F-4D97-AF65-F5344CB8AC3E}">
        <p14:creationId xmlns:p14="http://schemas.microsoft.com/office/powerpoint/2010/main" val="1692117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A766A-5929-6B46-9668-0C15ED81DBF0}"/>
              </a:ext>
            </a:extLst>
          </p:cNvPr>
          <p:cNvSpPr>
            <a:spLocks noGrp="1"/>
          </p:cNvSpPr>
          <p:nvPr>
            <p:ph type="title"/>
          </p:nvPr>
        </p:nvSpPr>
        <p:spPr>
          <a:xfrm>
            <a:off x="330851" y="205932"/>
            <a:ext cx="8229600" cy="571589"/>
          </a:xfrm>
        </p:spPr>
        <p:txBody>
          <a:bodyPr>
            <a:normAutofit fontScale="90000"/>
          </a:bodyPr>
          <a:lstStyle/>
          <a:p>
            <a:r>
              <a:rPr lang="en-US" dirty="0"/>
              <a:t>Outline</a:t>
            </a:r>
            <a:br>
              <a:rPr lang="en-US" dirty="0"/>
            </a:br>
            <a:endParaRPr lang="en-US" dirty="0"/>
          </a:p>
        </p:txBody>
      </p:sp>
      <p:sp>
        <p:nvSpPr>
          <p:cNvPr id="3" name="Content Placeholder 2">
            <a:extLst>
              <a:ext uri="{FF2B5EF4-FFF2-40B4-BE49-F238E27FC236}">
                <a16:creationId xmlns:a16="http://schemas.microsoft.com/office/drawing/2014/main" id="{4E91C27B-CC84-8C40-BBE3-7A392EFAD55C}"/>
              </a:ext>
            </a:extLst>
          </p:cNvPr>
          <p:cNvSpPr>
            <a:spLocks noGrp="1"/>
          </p:cNvSpPr>
          <p:nvPr>
            <p:ph type="body" sz="quarter" idx="11"/>
          </p:nvPr>
        </p:nvSpPr>
        <p:spPr>
          <a:xfrm>
            <a:off x="914493" y="944563"/>
            <a:ext cx="7645958" cy="3303437"/>
          </a:xfrm>
        </p:spPr>
        <p:txBody>
          <a:bodyPr>
            <a:normAutofit/>
          </a:bodyPr>
          <a:lstStyle/>
          <a:p>
            <a:pPr lvl="1"/>
            <a:r>
              <a:rPr lang="en-US" dirty="0">
                <a:solidFill>
                  <a:srgbClr val="8C6E43"/>
                </a:solidFill>
              </a:rPr>
              <a:t>Software security</a:t>
            </a:r>
          </a:p>
          <a:p>
            <a:pPr lvl="1"/>
            <a:r>
              <a:rPr lang="en-US" dirty="0"/>
              <a:t>Software development life cycle (SDLC)</a:t>
            </a:r>
          </a:p>
          <a:p>
            <a:pPr lvl="1"/>
            <a:r>
              <a:rPr lang="en-US" dirty="0"/>
              <a:t>Software design principles (</a:t>
            </a:r>
            <a:r>
              <a:rPr lang="en-US" dirty="0" err="1"/>
              <a:t>Saltzer</a:t>
            </a:r>
            <a:r>
              <a:rPr lang="en-US" dirty="0"/>
              <a:t> &amp; Schroeder’s paper 1975)</a:t>
            </a:r>
          </a:p>
          <a:p>
            <a:pPr lvl="2"/>
            <a:r>
              <a:rPr lang="en-US" dirty="0"/>
              <a:t>Least Privilege (need to know)</a:t>
            </a:r>
          </a:p>
          <a:p>
            <a:pPr lvl="2"/>
            <a:r>
              <a:rPr lang="en-US" dirty="0"/>
              <a:t>Fail-safe Defaults</a:t>
            </a:r>
          </a:p>
          <a:p>
            <a:pPr lvl="2"/>
            <a:r>
              <a:rPr lang="en-US" dirty="0"/>
              <a:t>Economy Of Mechanism</a:t>
            </a:r>
          </a:p>
          <a:p>
            <a:pPr lvl="2"/>
            <a:r>
              <a:rPr lang="en-US" dirty="0"/>
              <a:t>Complete Mediation</a:t>
            </a:r>
          </a:p>
          <a:p>
            <a:pPr lvl="2"/>
            <a:r>
              <a:rPr lang="en-US" dirty="0"/>
              <a:t>Separation Of Privilege Principle (Defense In Depth)</a:t>
            </a:r>
          </a:p>
          <a:p>
            <a:pPr lvl="2"/>
            <a:r>
              <a:rPr lang="en-US" dirty="0"/>
              <a:t>Open Design</a:t>
            </a:r>
          </a:p>
          <a:p>
            <a:pPr lvl="2"/>
            <a:r>
              <a:rPr lang="en-US" dirty="0"/>
              <a:t>Least Common Mechanism</a:t>
            </a:r>
          </a:p>
          <a:p>
            <a:pPr lvl="2"/>
            <a:r>
              <a:rPr lang="en-US" dirty="0"/>
              <a:t>Least Astonishment</a:t>
            </a:r>
          </a:p>
          <a:p>
            <a:pPr lvl="2"/>
            <a:endParaRPr lang="en-US" dirty="0"/>
          </a:p>
          <a:p>
            <a:endParaRPr lang="en-US" dirty="0"/>
          </a:p>
          <a:p>
            <a:pPr lvl="1"/>
            <a:endParaRPr lang="en-US" dirty="0"/>
          </a:p>
        </p:txBody>
      </p:sp>
    </p:spTree>
    <p:extLst>
      <p:ext uri="{BB962C8B-B14F-4D97-AF65-F5344CB8AC3E}">
        <p14:creationId xmlns:p14="http://schemas.microsoft.com/office/powerpoint/2010/main" val="28027683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C8C3A-98BC-4D4A-B76F-269D7B706E59}"/>
              </a:ext>
            </a:extLst>
          </p:cNvPr>
          <p:cNvSpPr>
            <a:spLocks noGrp="1"/>
          </p:cNvSpPr>
          <p:nvPr>
            <p:ph type="title"/>
          </p:nvPr>
        </p:nvSpPr>
        <p:spPr/>
        <p:txBody>
          <a:bodyPr>
            <a:normAutofit/>
          </a:bodyPr>
          <a:lstStyle/>
          <a:p>
            <a:r>
              <a:rPr lang="en-US" dirty="0"/>
              <a:t>Principle #3</a:t>
            </a:r>
          </a:p>
        </p:txBody>
      </p:sp>
      <p:sp>
        <p:nvSpPr>
          <p:cNvPr id="3" name="Content Placeholder 2">
            <a:extLst>
              <a:ext uri="{FF2B5EF4-FFF2-40B4-BE49-F238E27FC236}">
                <a16:creationId xmlns:a16="http://schemas.microsoft.com/office/drawing/2014/main" id="{73FF1E0E-9A5F-A443-AECF-04EB091EF096}"/>
              </a:ext>
            </a:extLst>
          </p:cNvPr>
          <p:cNvSpPr>
            <a:spLocks noGrp="1"/>
          </p:cNvSpPr>
          <p:nvPr>
            <p:ph type="body" sz="quarter" idx="11"/>
          </p:nvPr>
        </p:nvSpPr>
        <p:spPr/>
        <p:txBody>
          <a:bodyPr/>
          <a:lstStyle/>
          <a:p>
            <a:r>
              <a:rPr lang="en-US" sz="2000" b="1" dirty="0">
                <a:solidFill>
                  <a:srgbClr val="A27E55"/>
                </a:solidFill>
              </a:rPr>
              <a:t>External Components Change The Attack Surface</a:t>
            </a:r>
          </a:p>
          <a:p>
            <a:endParaRPr lang="en-US" dirty="0"/>
          </a:p>
          <a:p>
            <a:r>
              <a:rPr lang="en-US" dirty="0"/>
              <a:t>Software inherits the security weaknesses, security limitations, maintenance responsibilities, and threat model of any software it integrates.</a:t>
            </a:r>
          </a:p>
          <a:p>
            <a:endParaRPr lang="en-US" dirty="0"/>
          </a:p>
        </p:txBody>
      </p:sp>
    </p:spTree>
    <p:extLst>
      <p:ext uri="{BB962C8B-B14F-4D97-AF65-F5344CB8AC3E}">
        <p14:creationId xmlns:p14="http://schemas.microsoft.com/office/powerpoint/2010/main" val="21610622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82F47-03CE-1D44-AF07-499C1BA55828}"/>
              </a:ext>
            </a:extLst>
          </p:cNvPr>
          <p:cNvSpPr>
            <a:spLocks noGrp="1"/>
          </p:cNvSpPr>
          <p:nvPr>
            <p:ph type="title"/>
          </p:nvPr>
        </p:nvSpPr>
        <p:spPr/>
        <p:txBody>
          <a:bodyPr/>
          <a:lstStyle/>
          <a:p>
            <a:r>
              <a:rPr lang="en-US" dirty="0"/>
              <a:t>Principle #3:</a:t>
            </a:r>
          </a:p>
        </p:txBody>
      </p:sp>
      <p:sp>
        <p:nvSpPr>
          <p:cNvPr id="3" name="Content Placeholder 2">
            <a:extLst>
              <a:ext uri="{FF2B5EF4-FFF2-40B4-BE49-F238E27FC236}">
                <a16:creationId xmlns:a16="http://schemas.microsoft.com/office/drawing/2014/main" id="{AEB393CD-E636-A64D-B760-3BD6298221B8}"/>
              </a:ext>
            </a:extLst>
          </p:cNvPr>
          <p:cNvSpPr>
            <a:spLocks noGrp="1"/>
          </p:cNvSpPr>
          <p:nvPr>
            <p:ph type="body" sz="quarter" idx="11"/>
          </p:nvPr>
        </p:nvSpPr>
        <p:spPr>
          <a:xfrm>
            <a:off x="671897" y="901057"/>
            <a:ext cx="7888554" cy="3303437"/>
          </a:xfrm>
        </p:spPr>
        <p:txBody>
          <a:bodyPr>
            <a:normAutofit/>
          </a:bodyPr>
          <a:lstStyle/>
          <a:p>
            <a:r>
              <a:rPr lang="en-US" sz="2000" b="1" dirty="0">
                <a:solidFill>
                  <a:srgbClr val="A27E55"/>
                </a:solidFill>
              </a:rPr>
              <a:t>External Components Change The Attack Surface</a:t>
            </a:r>
          </a:p>
          <a:p>
            <a:r>
              <a:rPr lang="en-US" dirty="0"/>
              <a:t>Attack surface – the collection of all entry points that provide access to an asset.</a:t>
            </a:r>
          </a:p>
          <a:p>
            <a:pPr lvl="1"/>
            <a:r>
              <a:rPr lang="en-US" dirty="0"/>
              <a:t>A house, an intruder. </a:t>
            </a:r>
          </a:p>
          <a:p>
            <a:pPr lvl="1"/>
            <a:r>
              <a:rPr lang="en-US" dirty="0"/>
              <a:t>An OS, an attacker.</a:t>
            </a:r>
          </a:p>
          <a:p>
            <a:pPr lvl="1"/>
            <a:endParaRPr lang="en-US" dirty="0"/>
          </a:p>
          <a:p>
            <a:pPr lvl="1"/>
            <a:endParaRPr lang="en-US" dirty="0"/>
          </a:p>
          <a:p>
            <a:pPr lvl="1"/>
            <a:endParaRPr lang="en-US" dirty="0"/>
          </a:p>
          <a:p>
            <a:endParaRPr lang="en-US" dirty="0"/>
          </a:p>
        </p:txBody>
      </p:sp>
    </p:spTree>
    <p:extLst>
      <p:ext uri="{BB962C8B-B14F-4D97-AF65-F5344CB8AC3E}">
        <p14:creationId xmlns:p14="http://schemas.microsoft.com/office/powerpoint/2010/main" val="25221682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825E4-8F51-FA48-B53B-2AA655570D8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D392919-7CDB-E54D-A44A-FC13AF2D277E}"/>
              </a:ext>
            </a:extLst>
          </p:cNvPr>
          <p:cNvSpPr>
            <a:spLocks noGrp="1"/>
          </p:cNvSpPr>
          <p:nvPr>
            <p:ph type="body" sz="quarter" idx="11"/>
          </p:nvPr>
        </p:nvSpPr>
        <p:spPr>
          <a:xfrm>
            <a:off x="5094799" y="425617"/>
            <a:ext cx="3811656" cy="4394375"/>
          </a:xfrm>
        </p:spPr>
        <p:txBody>
          <a:bodyPr>
            <a:normAutofit fontScale="47500" lnSpcReduction="20000"/>
          </a:bodyPr>
          <a:lstStyle/>
          <a:p>
            <a:pPr>
              <a:lnSpc>
                <a:spcPct val="120000"/>
              </a:lnSpc>
            </a:pPr>
            <a:r>
              <a:rPr lang="en-US" sz="4200" dirty="0"/>
              <a:t>What kind of “components”?</a:t>
            </a:r>
          </a:p>
          <a:p>
            <a:pPr lvl="1">
              <a:lnSpc>
                <a:spcPct val="120000"/>
              </a:lnSpc>
            </a:pPr>
            <a:r>
              <a:rPr lang="en-US" sz="3600" dirty="0"/>
              <a:t>Off-The-Shelf components, platform, applications</a:t>
            </a:r>
          </a:p>
          <a:p>
            <a:pPr lvl="1">
              <a:lnSpc>
                <a:spcPct val="120000"/>
              </a:lnSpc>
            </a:pPr>
            <a:r>
              <a:rPr lang="en-US" sz="3600" dirty="0"/>
              <a:t>Third party open source or proprietary libraries</a:t>
            </a:r>
          </a:p>
          <a:p>
            <a:pPr lvl="1">
              <a:lnSpc>
                <a:spcPct val="120000"/>
              </a:lnSpc>
            </a:pPr>
            <a:r>
              <a:rPr lang="en-US" sz="3600" dirty="0"/>
              <a:t>Widgets and gadgets loaded at runtime as part of a web project</a:t>
            </a:r>
          </a:p>
          <a:p>
            <a:pPr lvl="1">
              <a:lnSpc>
                <a:spcPct val="120000"/>
              </a:lnSpc>
            </a:pPr>
            <a:r>
              <a:rPr lang="en-US" sz="3600" dirty="0"/>
              <a:t>Software developed by a different team</a:t>
            </a:r>
          </a:p>
          <a:p>
            <a:pPr lvl="1">
              <a:lnSpc>
                <a:spcPct val="120000"/>
              </a:lnSpc>
            </a:pPr>
            <a:r>
              <a:rPr lang="en-US" sz="3600" dirty="0"/>
              <a:t>Software your team developed at a different point in time </a:t>
            </a:r>
          </a:p>
          <a:p>
            <a:pPr lvl="1">
              <a:lnSpc>
                <a:spcPct val="120000"/>
              </a:lnSpc>
            </a:pPr>
            <a:r>
              <a:rPr lang="en-US" sz="3600" dirty="0"/>
              <a:t>….</a:t>
            </a:r>
          </a:p>
        </p:txBody>
      </p:sp>
      <p:pic>
        <p:nvPicPr>
          <p:cNvPr id="4" name="Picture 3" title="Graph of open source vulnerabilities per year">
            <a:extLst>
              <a:ext uri="{FF2B5EF4-FFF2-40B4-BE49-F238E27FC236}">
                <a16:creationId xmlns:a16="http://schemas.microsoft.com/office/drawing/2014/main" id="{CAB5DCE6-CEFF-5642-B7CE-CF5EC16BF141}"/>
              </a:ext>
            </a:extLst>
          </p:cNvPr>
          <p:cNvPicPr>
            <a:picLocks noChangeAspect="1"/>
          </p:cNvPicPr>
          <p:nvPr/>
        </p:nvPicPr>
        <p:blipFill>
          <a:blip r:embed="rId2"/>
          <a:stretch>
            <a:fillRect/>
          </a:stretch>
        </p:blipFill>
        <p:spPr>
          <a:xfrm>
            <a:off x="521870" y="205932"/>
            <a:ext cx="4288604" cy="4525635"/>
          </a:xfrm>
          <a:prstGeom prst="rect">
            <a:avLst/>
          </a:prstGeom>
        </p:spPr>
      </p:pic>
      <p:sp>
        <p:nvSpPr>
          <p:cNvPr id="5" name="TextBox 4">
            <a:extLst>
              <a:ext uri="{FF2B5EF4-FFF2-40B4-BE49-F238E27FC236}">
                <a16:creationId xmlns:a16="http://schemas.microsoft.com/office/drawing/2014/main" id="{23B576E7-D188-0840-B0EC-FEBF6296310F}"/>
              </a:ext>
            </a:extLst>
          </p:cNvPr>
          <p:cNvSpPr txBox="1"/>
          <p:nvPr/>
        </p:nvSpPr>
        <p:spPr>
          <a:xfrm>
            <a:off x="2517891" y="4819992"/>
            <a:ext cx="2292583" cy="253916"/>
          </a:xfrm>
          <a:prstGeom prst="rect">
            <a:avLst/>
          </a:prstGeom>
          <a:solidFill>
            <a:schemeClr val="bg1">
              <a:lumMod val="85000"/>
            </a:schemeClr>
          </a:solidFill>
        </p:spPr>
        <p:txBody>
          <a:bodyPr wrap="square" rtlCol="0">
            <a:spAutoFit/>
          </a:bodyPr>
          <a:lstStyle/>
          <a:p>
            <a:r>
              <a:rPr lang="en-US" sz="1050" dirty="0">
                <a:solidFill>
                  <a:schemeClr val="bg1">
                    <a:lumMod val="50000"/>
                  </a:schemeClr>
                </a:solidFill>
              </a:rPr>
              <a:t>https://</a:t>
            </a:r>
            <a:r>
              <a:rPr lang="en-US" sz="1050" dirty="0" err="1">
                <a:solidFill>
                  <a:schemeClr val="bg1">
                    <a:lumMod val="50000"/>
                  </a:schemeClr>
                </a:solidFill>
              </a:rPr>
              <a:t>snyk.io</a:t>
            </a:r>
            <a:r>
              <a:rPr lang="en-US" sz="1050" dirty="0">
                <a:solidFill>
                  <a:schemeClr val="bg1">
                    <a:lumMod val="50000"/>
                  </a:schemeClr>
                </a:solidFill>
              </a:rPr>
              <a:t>/</a:t>
            </a:r>
            <a:r>
              <a:rPr lang="en-US" sz="1050" dirty="0" err="1">
                <a:solidFill>
                  <a:schemeClr val="bg1">
                    <a:lumMod val="50000"/>
                  </a:schemeClr>
                </a:solidFill>
              </a:rPr>
              <a:t>stateofossecurity</a:t>
            </a:r>
            <a:r>
              <a:rPr lang="en-US" sz="1050" dirty="0">
                <a:solidFill>
                  <a:schemeClr val="bg1">
                    <a:lumMod val="50000"/>
                  </a:schemeClr>
                </a:solidFill>
              </a:rPr>
              <a:t>/</a:t>
            </a:r>
          </a:p>
        </p:txBody>
      </p:sp>
    </p:spTree>
    <p:extLst>
      <p:ext uri="{BB962C8B-B14F-4D97-AF65-F5344CB8AC3E}">
        <p14:creationId xmlns:p14="http://schemas.microsoft.com/office/powerpoint/2010/main" val="16657974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82F47-03CE-1D44-AF07-499C1BA55828}"/>
              </a:ext>
            </a:extLst>
          </p:cNvPr>
          <p:cNvSpPr>
            <a:spLocks noGrp="1"/>
          </p:cNvSpPr>
          <p:nvPr>
            <p:ph type="title"/>
          </p:nvPr>
        </p:nvSpPr>
        <p:spPr/>
        <p:txBody>
          <a:bodyPr/>
          <a:lstStyle/>
          <a:p>
            <a:r>
              <a:rPr lang="en-US" dirty="0"/>
              <a:t>Principle #3:</a:t>
            </a:r>
          </a:p>
        </p:txBody>
      </p:sp>
      <p:sp>
        <p:nvSpPr>
          <p:cNvPr id="3" name="Content Placeholder 2">
            <a:extLst>
              <a:ext uri="{FF2B5EF4-FFF2-40B4-BE49-F238E27FC236}">
                <a16:creationId xmlns:a16="http://schemas.microsoft.com/office/drawing/2014/main" id="{AEB393CD-E636-A64D-B760-3BD6298221B8}"/>
              </a:ext>
            </a:extLst>
          </p:cNvPr>
          <p:cNvSpPr>
            <a:spLocks noGrp="1"/>
          </p:cNvSpPr>
          <p:nvPr>
            <p:ph type="body" sz="quarter" idx="11"/>
          </p:nvPr>
        </p:nvSpPr>
        <p:spPr>
          <a:xfrm>
            <a:off x="671897" y="901057"/>
            <a:ext cx="3521320" cy="3303437"/>
          </a:xfrm>
        </p:spPr>
        <p:txBody>
          <a:bodyPr>
            <a:normAutofit/>
          </a:bodyPr>
          <a:lstStyle/>
          <a:p>
            <a:r>
              <a:rPr lang="en-US" sz="2000" b="1" dirty="0">
                <a:solidFill>
                  <a:srgbClr val="A27E55"/>
                </a:solidFill>
              </a:rPr>
              <a:t>External Components Change The Attack Surface</a:t>
            </a:r>
          </a:p>
          <a:p>
            <a:r>
              <a:rPr lang="en-US" dirty="0"/>
              <a:t>Attack surface – the collection of all entry points that provide access to an asset.</a:t>
            </a:r>
          </a:p>
          <a:p>
            <a:pPr lvl="1"/>
            <a:r>
              <a:rPr lang="en-US" dirty="0"/>
              <a:t>A house, an intruder. </a:t>
            </a:r>
          </a:p>
          <a:p>
            <a:pPr lvl="1"/>
            <a:r>
              <a:rPr lang="en-US" dirty="0"/>
              <a:t>An OS, an attacker.</a:t>
            </a:r>
          </a:p>
          <a:p>
            <a:pPr lvl="1"/>
            <a:endParaRPr lang="en-US" dirty="0"/>
          </a:p>
          <a:p>
            <a:pPr lvl="1"/>
            <a:endParaRPr lang="en-US" dirty="0"/>
          </a:p>
          <a:p>
            <a:pPr lvl="1"/>
            <a:endParaRPr lang="en-US" dirty="0"/>
          </a:p>
          <a:p>
            <a:endParaRPr lang="en-US" dirty="0"/>
          </a:p>
        </p:txBody>
      </p:sp>
      <p:sp>
        <p:nvSpPr>
          <p:cNvPr id="6" name="TextBox 5">
            <a:extLst>
              <a:ext uri="{FF2B5EF4-FFF2-40B4-BE49-F238E27FC236}">
                <a16:creationId xmlns:a16="http://schemas.microsoft.com/office/drawing/2014/main" id="{95A30BA9-28A9-6F46-93FF-F7BD7E1FD17B}"/>
              </a:ext>
            </a:extLst>
          </p:cNvPr>
          <p:cNvSpPr txBox="1"/>
          <p:nvPr/>
        </p:nvSpPr>
        <p:spPr>
          <a:xfrm>
            <a:off x="4807131" y="511175"/>
            <a:ext cx="4127862" cy="3693319"/>
          </a:xfrm>
          <a:prstGeom prst="rect">
            <a:avLst/>
          </a:prstGeom>
          <a:ln cap="rnd">
            <a:solidFill>
              <a:schemeClr val="accent1"/>
            </a:solidFill>
          </a:ln>
        </p:spPr>
        <p:txBody>
          <a:bodyPr wrap="square" rtlCol="0">
            <a:spAutoFit/>
          </a:bodyPr>
          <a:lstStyle/>
          <a:p>
            <a:pPr marL="285750" indent="-285750">
              <a:buFont typeface="Arial" panose="020B0604020202020204" pitchFamily="34" charset="0"/>
              <a:buChar char="•"/>
            </a:pPr>
            <a:r>
              <a:rPr lang="en-US" sz="1800" dirty="0">
                <a:solidFill>
                  <a:srgbClr val="6E6E6E"/>
                </a:solidFill>
                <a:latin typeface="Helvetica"/>
              </a:rPr>
              <a:t>What to do? </a:t>
            </a:r>
          </a:p>
          <a:p>
            <a:pPr marL="628650" lvl="1" indent="-285750">
              <a:buFont typeface="Arial" panose="020B0604020202020204" pitchFamily="34" charset="0"/>
              <a:buChar char="•"/>
            </a:pPr>
            <a:r>
              <a:rPr lang="en-US" sz="1800" dirty="0">
                <a:solidFill>
                  <a:srgbClr val="6E6E6E"/>
                </a:solidFill>
                <a:latin typeface="Helvetica"/>
              </a:rPr>
              <a:t>Remove software,</a:t>
            </a:r>
          </a:p>
          <a:p>
            <a:pPr marL="628650" lvl="1" indent="-285750">
              <a:buFont typeface="Arial" panose="020B0604020202020204" pitchFamily="34" charset="0"/>
              <a:buChar char="•"/>
            </a:pPr>
            <a:r>
              <a:rPr lang="en-US" sz="1800" dirty="0">
                <a:solidFill>
                  <a:srgbClr val="6E6E6E"/>
                </a:solidFill>
                <a:latin typeface="Helvetica"/>
              </a:rPr>
              <a:t>Turn off certain features, </a:t>
            </a:r>
          </a:p>
          <a:p>
            <a:pPr marL="628650" lvl="1" indent="-285750">
              <a:buFont typeface="Arial" panose="020B0604020202020204" pitchFamily="34" charset="0"/>
              <a:buChar char="•"/>
            </a:pPr>
            <a:r>
              <a:rPr lang="en-US" sz="1800" dirty="0">
                <a:solidFill>
                  <a:srgbClr val="6E6E6E"/>
                </a:solidFill>
                <a:latin typeface="Helvetica"/>
              </a:rPr>
              <a:t>Disable or remove unnecessary software features.</a:t>
            </a:r>
          </a:p>
          <a:p>
            <a:pPr marL="628650" lvl="1" indent="-285750">
              <a:buFont typeface="Arial" panose="020B0604020202020204" pitchFamily="34" charset="0"/>
              <a:buChar char="•"/>
            </a:pPr>
            <a:r>
              <a:rPr lang="en-US" sz="1800" dirty="0">
                <a:solidFill>
                  <a:srgbClr val="6E6E6E"/>
                </a:solidFill>
                <a:latin typeface="Helvetica"/>
              </a:rPr>
              <a:t>Isolate components as much as possible</a:t>
            </a:r>
          </a:p>
          <a:p>
            <a:pPr marL="628650" lvl="1" indent="-285750">
              <a:buFont typeface="Arial" panose="020B0604020202020204" pitchFamily="34" charset="0"/>
              <a:buChar char="•"/>
            </a:pPr>
            <a:r>
              <a:rPr lang="en-US" sz="1800" dirty="0">
                <a:solidFill>
                  <a:srgbClr val="6E6E6E"/>
                </a:solidFill>
                <a:latin typeface="Helvetica"/>
              </a:rPr>
              <a:t>Look at vulnerability history in CVE database</a:t>
            </a:r>
          </a:p>
          <a:p>
            <a:pPr marL="628650" lvl="1" indent="-285750">
              <a:buFont typeface="Arial" panose="020B0604020202020204" pitchFamily="34" charset="0"/>
              <a:buChar char="•"/>
            </a:pPr>
            <a:r>
              <a:rPr lang="en-US" sz="1800" dirty="0">
                <a:solidFill>
                  <a:srgbClr val="6E6E6E"/>
                </a:solidFill>
                <a:latin typeface="Helvetica"/>
              </a:rPr>
              <a:t>Maintain up-to-date components</a:t>
            </a:r>
          </a:p>
          <a:p>
            <a:pPr marL="628650" lvl="1" indent="-285750">
              <a:buFont typeface="Arial" panose="020B0604020202020204" pitchFamily="34" charset="0"/>
              <a:buChar char="•"/>
            </a:pPr>
            <a:r>
              <a:rPr lang="en-US" sz="1800" dirty="0">
                <a:solidFill>
                  <a:srgbClr val="6E6E6E"/>
                </a:solidFill>
                <a:latin typeface="Helvetica"/>
              </a:rPr>
              <a:t>Consider data coming in untrusted.</a:t>
            </a:r>
          </a:p>
          <a:p>
            <a:pPr marL="628650" lvl="1" indent="-285750">
              <a:buFont typeface="Arial" panose="020B0604020202020204" pitchFamily="34" charset="0"/>
              <a:buChar char="•"/>
            </a:pPr>
            <a:r>
              <a:rPr lang="en-US" sz="1800" dirty="0">
                <a:solidFill>
                  <a:srgbClr val="6E6E6E"/>
                </a:solidFill>
                <a:latin typeface="Helvetica"/>
              </a:rPr>
              <a:t>...</a:t>
            </a:r>
          </a:p>
        </p:txBody>
      </p:sp>
    </p:spTree>
    <p:extLst>
      <p:ext uri="{BB962C8B-B14F-4D97-AF65-F5344CB8AC3E}">
        <p14:creationId xmlns:p14="http://schemas.microsoft.com/office/powerpoint/2010/main" val="18517798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1D66F-67AB-C24A-A7CA-1720C4292817}"/>
              </a:ext>
            </a:extLst>
          </p:cNvPr>
          <p:cNvSpPr>
            <a:spLocks noGrp="1"/>
          </p:cNvSpPr>
          <p:nvPr>
            <p:ph type="title"/>
          </p:nvPr>
        </p:nvSpPr>
        <p:spPr/>
        <p:txBody>
          <a:bodyPr>
            <a:normAutofit/>
          </a:bodyPr>
          <a:lstStyle/>
          <a:p>
            <a:r>
              <a:rPr lang="en-US" dirty="0"/>
              <a:t>Principle #4:</a:t>
            </a:r>
          </a:p>
        </p:txBody>
      </p:sp>
      <p:sp>
        <p:nvSpPr>
          <p:cNvPr id="3" name="Content Placeholder 2">
            <a:extLst>
              <a:ext uri="{FF2B5EF4-FFF2-40B4-BE49-F238E27FC236}">
                <a16:creationId xmlns:a16="http://schemas.microsoft.com/office/drawing/2014/main" id="{7816BBCB-0BFC-554E-A5E5-19E0184538AA}"/>
              </a:ext>
            </a:extLst>
          </p:cNvPr>
          <p:cNvSpPr>
            <a:spLocks noGrp="1"/>
          </p:cNvSpPr>
          <p:nvPr>
            <p:ph type="body" sz="quarter" idx="11"/>
          </p:nvPr>
        </p:nvSpPr>
        <p:spPr>
          <a:xfrm>
            <a:off x="2883159" y="944563"/>
            <a:ext cx="5677292" cy="3303437"/>
          </a:xfrm>
        </p:spPr>
        <p:txBody>
          <a:bodyPr>
            <a:normAutofit/>
          </a:bodyPr>
          <a:lstStyle/>
          <a:p>
            <a:r>
              <a:rPr lang="en-US" sz="2200" b="1" dirty="0">
                <a:solidFill>
                  <a:srgbClr val="A27E55"/>
                </a:solidFill>
              </a:rPr>
              <a:t>Earn Or Give, But Never Assume, Trust </a:t>
            </a:r>
            <a:endParaRPr lang="en-US" sz="2200" dirty="0"/>
          </a:p>
          <a:p>
            <a:r>
              <a:rPr lang="en-US" dirty="0"/>
              <a:t>Software should check all inputs and the results of all security-relevant actions.</a:t>
            </a:r>
          </a:p>
          <a:p>
            <a:r>
              <a:rPr lang="en-US" dirty="0"/>
              <a:t>Even if users are known, they are susceptible to social engineering attacks and insider threat.</a:t>
            </a:r>
          </a:p>
          <a:p>
            <a:r>
              <a:rPr lang="en-US" dirty="0"/>
              <a:t>Make sure all data received from an untrusted client are properly validated before processing</a:t>
            </a:r>
          </a:p>
          <a:p>
            <a:endParaRPr lang="en-US" dirty="0"/>
          </a:p>
          <a:p>
            <a:endParaRPr lang="en-US" dirty="0"/>
          </a:p>
          <a:p>
            <a:endParaRPr lang="en-US" dirty="0"/>
          </a:p>
        </p:txBody>
      </p:sp>
      <p:pic>
        <p:nvPicPr>
          <p:cNvPr id="4" name="Picture 3" title="attacker photo">
            <a:extLst>
              <a:ext uri="{FF2B5EF4-FFF2-40B4-BE49-F238E27FC236}">
                <a16:creationId xmlns:a16="http://schemas.microsoft.com/office/drawing/2014/main" id="{94E9C907-3CD9-9148-8DA0-E471002DDC59}"/>
              </a:ext>
            </a:extLst>
          </p:cNvPr>
          <p:cNvPicPr>
            <a:picLocks noChangeAspect="1"/>
          </p:cNvPicPr>
          <p:nvPr/>
        </p:nvPicPr>
        <p:blipFill rotWithShape="1">
          <a:blip r:embed="rId2"/>
          <a:srcRect r="15181"/>
          <a:stretch/>
        </p:blipFill>
        <p:spPr>
          <a:xfrm>
            <a:off x="85061" y="1231548"/>
            <a:ext cx="2551813" cy="2003683"/>
          </a:xfrm>
          <a:prstGeom prst="rect">
            <a:avLst/>
          </a:prstGeom>
        </p:spPr>
      </p:pic>
    </p:spTree>
    <p:extLst>
      <p:ext uri="{BB962C8B-B14F-4D97-AF65-F5344CB8AC3E}">
        <p14:creationId xmlns:p14="http://schemas.microsoft.com/office/powerpoint/2010/main" val="2936517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8E103-29D5-914A-BBDF-6E5EF7713C02}"/>
              </a:ext>
            </a:extLst>
          </p:cNvPr>
          <p:cNvSpPr>
            <a:spLocks noGrp="1"/>
          </p:cNvSpPr>
          <p:nvPr>
            <p:ph type="title"/>
          </p:nvPr>
        </p:nvSpPr>
        <p:spPr/>
        <p:txBody>
          <a:bodyPr>
            <a:normAutofit/>
          </a:bodyPr>
          <a:lstStyle/>
          <a:p>
            <a:r>
              <a:rPr lang="en-US" dirty="0"/>
              <a:t>Principle #5:</a:t>
            </a:r>
          </a:p>
        </p:txBody>
      </p:sp>
      <p:sp>
        <p:nvSpPr>
          <p:cNvPr id="3" name="Content Placeholder 2">
            <a:extLst>
              <a:ext uri="{FF2B5EF4-FFF2-40B4-BE49-F238E27FC236}">
                <a16:creationId xmlns:a16="http://schemas.microsoft.com/office/drawing/2014/main" id="{29687F05-008F-B144-8ABF-C16610B3EAC3}"/>
              </a:ext>
            </a:extLst>
          </p:cNvPr>
          <p:cNvSpPr>
            <a:spLocks noGrp="1"/>
          </p:cNvSpPr>
          <p:nvPr>
            <p:ph type="body" sz="quarter" idx="11"/>
          </p:nvPr>
        </p:nvSpPr>
        <p:spPr>
          <a:xfrm>
            <a:off x="951013" y="920031"/>
            <a:ext cx="7922498" cy="3303437"/>
          </a:xfrm>
        </p:spPr>
        <p:txBody>
          <a:bodyPr>
            <a:normAutofit/>
          </a:bodyPr>
          <a:lstStyle/>
          <a:p>
            <a:r>
              <a:rPr lang="en-US" sz="2000" b="1" dirty="0">
                <a:solidFill>
                  <a:srgbClr val="A27E55"/>
                </a:solidFill>
              </a:rPr>
              <a:t>Define An Approach That Ensures All Data Are Explicitly Validated</a:t>
            </a:r>
          </a:p>
          <a:p>
            <a:r>
              <a:rPr lang="en-US" dirty="0"/>
              <a:t>Assume all input is malicious</a:t>
            </a:r>
          </a:p>
          <a:p>
            <a:r>
              <a:rPr lang="en-US" dirty="0"/>
              <a:t>Constrain, reject, and sanitize your input</a:t>
            </a:r>
          </a:p>
          <a:p>
            <a:r>
              <a:rPr lang="en-US" dirty="0"/>
              <a:t>Centralize your input filtering approach</a:t>
            </a:r>
          </a:p>
          <a:p>
            <a:r>
              <a:rPr lang="en-US" dirty="0"/>
              <a:t>Encrypt sensitive data</a:t>
            </a:r>
          </a:p>
          <a:p>
            <a:r>
              <a:rPr lang="en-US" dirty="0"/>
              <a:t>Use white list</a:t>
            </a:r>
          </a:p>
          <a:p>
            <a:r>
              <a:rPr lang="en-US" dirty="0"/>
              <a:t>...</a:t>
            </a:r>
          </a:p>
        </p:txBody>
      </p:sp>
      <p:pic>
        <p:nvPicPr>
          <p:cNvPr id="4" name="Picture 2" descr="Image depicting cross-site scripting XSS">
            <a:extLst>
              <a:ext uri="{FF2B5EF4-FFF2-40B4-BE49-F238E27FC236}">
                <a16:creationId xmlns:a16="http://schemas.microsoft.com/office/drawing/2014/main" id="{92B2CDBC-5CBF-F142-8053-507DBCBAF5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3630" y="1511799"/>
            <a:ext cx="3249881" cy="3249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88218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20D0D-944F-3B4B-872E-EDCFFFB62ACE}"/>
              </a:ext>
            </a:extLst>
          </p:cNvPr>
          <p:cNvSpPr>
            <a:spLocks noGrp="1"/>
          </p:cNvSpPr>
          <p:nvPr>
            <p:ph type="title"/>
          </p:nvPr>
        </p:nvSpPr>
        <p:spPr/>
        <p:txBody>
          <a:bodyPr>
            <a:normAutofit/>
          </a:bodyPr>
          <a:lstStyle/>
          <a:p>
            <a:r>
              <a:rPr lang="en-US" dirty="0"/>
              <a:t>Principle #6:</a:t>
            </a:r>
          </a:p>
        </p:txBody>
      </p:sp>
      <p:sp>
        <p:nvSpPr>
          <p:cNvPr id="6" name="Content Placeholder 5">
            <a:extLst>
              <a:ext uri="{FF2B5EF4-FFF2-40B4-BE49-F238E27FC236}">
                <a16:creationId xmlns:a16="http://schemas.microsoft.com/office/drawing/2014/main" id="{AEB31ADD-1508-AE40-BF88-2C62EE348586}"/>
              </a:ext>
            </a:extLst>
          </p:cNvPr>
          <p:cNvSpPr>
            <a:spLocks noGrp="1"/>
          </p:cNvSpPr>
          <p:nvPr>
            <p:ph type="body" sz="quarter" idx="11"/>
          </p:nvPr>
        </p:nvSpPr>
        <p:spPr/>
        <p:txBody>
          <a:bodyPr/>
          <a:lstStyle/>
          <a:p>
            <a:r>
              <a:rPr lang="en-US" sz="2000" b="1" dirty="0">
                <a:solidFill>
                  <a:srgbClr val="A27E55"/>
                </a:solidFill>
              </a:rPr>
              <a:t>Strictly Separate Data And Control Instructions, And Never Process Control Instructions Received From Untrusted Sources.</a:t>
            </a:r>
          </a:p>
          <a:p>
            <a:r>
              <a:rPr lang="en-US" dirty="0"/>
              <a:t>Having data and control instructions in a single entity, especially a string, can lead to injection vulnerabilities. </a:t>
            </a:r>
          </a:p>
          <a:p>
            <a:pPr lvl="1"/>
            <a:r>
              <a:rPr lang="en-US" dirty="0"/>
              <a:t>Examples of such vulnerabilities include SQL query injection, cross-site JavaScript injection, and shell command injection </a:t>
            </a:r>
          </a:p>
          <a:p>
            <a:r>
              <a:rPr lang="en-US" dirty="0"/>
              <a:t>Lack of strict separation between data and code can lead to untrusted data controlling the execution flow of a software system. </a:t>
            </a:r>
          </a:p>
          <a:p>
            <a:br>
              <a:rPr lang="en-US" dirty="0"/>
            </a:br>
            <a:endParaRPr lang="en-US" dirty="0"/>
          </a:p>
        </p:txBody>
      </p:sp>
    </p:spTree>
    <p:extLst>
      <p:ext uri="{BB962C8B-B14F-4D97-AF65-F5344CB8AC3E}">
        <p14:creationId xmlns:p14="http://schemas.microsoft.com/office/powerpoint/2010/main" val="21106780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29CAC-2AC0-F64B-A2CA-80FA42B167EA}"/>
              </a:ext>
            </a:extLst>
          </p:cNvPr>
          <p:cNvSpPr>
            <a:spLocks noGrp="1"/>
          </p:cNvSpPr>
          <p:nvPr>
            <p:ph type="title"/>
          </p:nvPr>
        </p:nvSpPr>
        <p:spPr/>
        <p:txBody>
          <a:bodyPr>
            <a:normAutofit/>
          </a:bodyPr>
          <a:lstStyle/>
          <a:p>
            <a:r>
              <a:rPr lang="en-US" dirty="0"/>
              <a:t>Principle #7:</a:t>
            </a:r>
          </a:p>
        </p:txBody>
      </p:sp>
      <p:sp>
        <p:nvSpPr>
          <p:cNvPr id="3" name="Content Placeholder 2">
            <a:extLst>
              <a:ext uri="{FF2B5EF4-FFF2-40B4-BE49-F238E27FC236}">
                <a16:creationId xmlns:a16="http://schemas.microsoft.com/office/drawing/2014/main" id="{C7D2D773-33B4-4B44-8F60-45093FBC5152}"/>
              </a:ext>
            </a:extLst>
          </p:cNvPr>
          <p:cNvSpPr>
            <a:spLocks noGrp="1"/>
          </p:cNvSpPr>
          <p:nvPr>
            <p:ph type="body" sz="quarter" idx="11"/>
          </p:nvPr>
        </p:nvSpPr>
        <p:spPr/>
        <p:txBody>
          <a:bodyPr/>
          <a:lstStyle/>
          <a:p>
            <a:r>
              <a:rPr lang="en-US" sz="2400" b="1" dirty="0">
                <a:solidFill>
                  <a:srgbClr val="A27E55"/>
                </a:solidFill>
              </a:rPr>
              <a:t>Identify Sensitive Data And How They Should Be Handled</a:t>
            </a:r>
            <a:br>
              <a:rPr lang="en-US" dirty="0"/>
            </a:br>
            <a:endParaRPr lang="en-US" dirty="0"/>
          </a:p>
          <a:p>
            <a:endParaRPr lang="en-US" dirty="0"/>
          </a:p>
        </p:txBody>
      </p:sp>
      <p:pic>
        <p:nvPicPr>
          <p:cNvPr id="4" name="Picture 3" title="password">
            <a:extLst>
              <a:ext uri="{FF2B5EF4-FFF2-40B4-BE49-F238E27FC236}">
                <a16:creationId xmlns:a16="http://schemas.microsoft.com/office/drawing/2014/main" id="{3A746BAC-ED1A-D34C-887A-C81C55C02008}"/>
              </a:ext>
            </a:extLst>
          </p:cNvPr>
          <p:cNvPicPr>
            <a:picLocks noChangeAspect="1"/>
          </p:cNvPicPr>
          <p:nvPr/>
        </p:nvPicPr>
        <p:blipFill>
          <a:blip r:embed="rId2"/>
          <a:stretch>
            <a:fillRect/>
          </a:stretch>
        </p:blipFill>
        <p:spPr>
          <a:xfrm>
            <a:off x="4572000" y="1691226"/>
            <a:ext cx="4225479" cy="2816987"/>
          </a:xfrm>
          <a:prstGeom prst="rect">
            <a:avLst/>
          </a:prstGeom>
        </p:spPr>
      </p:pic>
      <p:sp>
        <p:nvSpPr>
          <p:cNvPr id="7" name="TextBox 6">
            <a:extLst>
              <a:ext uri="{FF2B5EF4-FFF2-40B4-BE49-F238E27FC236}">
                <a16:creationId xmlns:a16="http://schemas.microsoft.com/office/drawing/2014/main" id="{5EB353BB-1BB5-BE4D-A851-B140C908883D}"/>
              </a:ext>
            </a:extLst>
          </p:cNvPr>
          <p:cNvSpPr txBox="1"/>
          <p:nvPr/>
        </p:nvSpPr>
        <p:spPr>
          <a:xfrm>
            <a:off x="346521" y="1552353"/>
            <a:ext cx="4225479" cy="2462213"/>
          </a:xfrm>
          <a:prstGeom prst="rect">
            <a:avLst/>
          </a:prstGeom>
        </p:spPr>
        <p:txBody>
          <a:bodyPr wrap="square" rtlCol="0">
            <a:spAutoFit/>
          </a:bodyPr>
          <a:lstStyle/>
          <a:p>
            <a:r>
              <a:rPr lang="en-US" sz="2000" dirty="0">
                <a:solidFill>
                  <a:srgbClr val="6E6E6E"/>
                </a:solidFill>
                <a:latin typeface="Helvetica"/>
              </a:rPr>
              <a:t>Comes from many sources</a:t>
            </a:r>
          </a:p>
          <a:p>
            <a:pPr marL="285750" indent="-285750">
              <a:buFont typeface="Arial" panose="020B0604020202020204" pitchFamily="34" charset="0"/>
              <a:buChar char="•"/>
            </a:pPr>
            <a:r>
              <a:rPr lang="en-US" sz="2000" dirty="0">
                <a:solidFill>
                  <a:srgbClr val="6E6E6E"/>
                </a:solidFill>
                <a:latin typeface="Helvetica"/>
              </a:rPr>
              <a:t>Users input</a:t>
            </a:r>
          </a:p>
          <a:p>
            <a:pPr marL="285750" indent="-285750">
              <a:buFont typeface="Arial" panose="020B0604020202020204" pitchFamily="34" charset="0"/>
              <a:buChar char="•"/>
            </a:pPr>
            <a:r>
              <a:rPr lang="en-US" sz="2000" dirty="0">
                <a:solidFill>
                  <a:srgbClr val="6E6E6E"/>
                </a:solidFill>
                <a:latin typeface="Helvetica"/>
              </a:rPr>
              <a:t>… and the Personally-identifiable information (PII) of users</a:t>
            </a:r>
          </a:p>
          <a:p>
            <a:pPr marL="285750" indent="-285750">
              <a:buFont typeface="Arial" panose="020B0604020202020204" pitchFamily="34" charset="0"/>
              <a:buChar char="•"/>
            </a:pPr>
            <a:r>
              <a:rPr lang="en-US" sz="2000" dirty="0">
                <a:solidFill>
                  <a:srgbClr val="6E6E6E"/>
                </a:solidFill>
                <a:latin typeface="Helvetica"/>
              </a:rPr>
              <a:t>Data computed </a:t>
            </a:r>
          </a:p>
          <a:p>
            <a:pPr marL="285750" indent="-285750">
              <a:buFont typeface="Arial" panose="020B0604020202020204" pitchFamily="34" charset="0"/>
              <a:buChar char="•"/>
            </a:pPr>
            <a:r>
              <a:rPr lang="en-US" sz="2000" dirty="0">
                <a:solidFill>
                  <a:srgbClr val="6E6E6E"/>
                </a:solidFill>
                <a:latin typeface="Helvetica"/>
              </a:rPr>
              <a:t>Sensors (e.g. geolocation, accelerometer)</a:t>
            </a:r>
          </a:p>
          <a:p>
            <a:endParaRPr lang="en-US" dirty="0"/>
          </a:p>
        </p:txBody>
      </p:sp>
    </p:spTree>
    <p:extLst>
      <p:ext uri="{BB962C8B-B14F-4D97-AF65-F5344CB8AC3E}">
        <p14:creationId xmlns:p14="http://schemas.microsoft.com/office/powerpoint/2010/main" val="21708720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ABD03-0A77-AF47-9BB2-58494C77A728}"/>
              </a:ext>
            </a:extLst>
          </p:cNvPr>
          <p:cNvSpPr>
            <a:spLocks noGrp="1"/>
          </p:cNvSpPr>
          <p:nvPr>
            <p:ph type="title"/>
          </p:nvPr>
        </p:nvSpPr>
        <p:spPr/>
        <p:txBody>
          <a:bodyPr>
            <a:normAutofit/>
          </a:bodyPr>
          <a:lstStyle/>
          <a:p>
            <a:r>
              <a:rPr lang="en-US" dirty="0"/>
              <a:t>Principle #7:</a:t>
            </a:r>
          </a:p>
        </p:txBody>
      </p:sp>
      <p:sp>
        <p:nvSpPr>
          <p:cNvPr id="3" name="Content Placeholder 2">
            <a:extLst>
              <a:ext uri="{FF2B5EF4-FFF2-40B4-BE49-F238E27FC236}">
                <a16:creationId xmlns:a16="http://schemas.microsoft.com/office/drawing/2014/main" id="{10822046-AE44-EE42-8FB6-ABBAD1DE45C4}"/>
              </a:ext>
            </a:extLst>
          </p:cNvPr>
          <p:cNvSpPr>
            <a:spLocks noGrp="1"/>
          </p:cNvSpPr>
          <p:nvPr>
            <p:ph type="body" sz="quarter" idx="11"/>
          </p:nvPr>
        </p:nvSpPr>
        <p:spPr/>
        <p:txBody>
          <a:bodyPr>
            <a:normAutofit/>
          </a:bodyPr>
          <a:lstStyle/>
          <a:p>
            <a:r>
              <a:rPr lang="en-US" sz="2000" b="1" dirty="0">
                <a:solidFill>
                  <a:srgbClr val="A27E55"/>
                </a:solidFill>
              </a:rPr>
              <a:t>Identify Sensitive Data And How They Should Be Handled</a:t>
            </a:r>
          </a:p>
          <a:p>
            <a:pPr marL="285750" indent="-285750">
              <a:buFont typeface="Arial" panose="020B0604020202020204" pitchFamily="34" charset="0"/>
              <a:buChar char="•"/>
            </a:pPr>
            <a:r>
              <a:rPr lang="en-US" dirty="0"/>
              <a:t>Create a policy that explicitly identifies different levels of classification </a:t>
            </a:r>
          </a:p>
          <a:p>
            <a:pPr marL="285750" indent="-285750">
              <a:buFont typeface="Arial" panose="020B0604020202020204" pitchFamily="34" charset="0"/>
              <a:buChar char="•"/>
            </a:pPr>
            <a:r>
              <a:rPr lang="en-US" dirty="0"/>
              <a:t>Cryptography to preserve data confidentiality or integrity </a:t>
            </a:r>
          </a:p>
          <a:p>
            <a:pPr marL="285750" indent="-285750">
              <a:buFont typeface="Arial" panose="020B0604020202020204" pitchFamily="34" charset="0"/>
              <a:buChar char="•"/>
            </a:pPr>
            <a:r>
              <a:rPr lang="en-US" dirty="0"/>
              <a:t>Access control mechanisms </a:t>
            </a:r>
          </a:p>
          <a:p>
            <a:pPr marL="285750" indent="-285750">
              <a:buFont typeface="Arial" panose="020B0604020202020204" pitchFamily="34" charset="0"/>
              <a:buChar char="•"/>
            </a:pPr>
            <a:r>
              <a:rPr lang="en-US" dirty="0"/>
              <a:t>Redundancy</a:t>
            </a:r>
          </a:p>
          <a:p>
            <a:pPr marL="285750" indent="-285750">
              <a:buFont typeface="Arial" panose="020B0604020202020204" pitchFamily="34" charset="0"/>
              <a:buChar char="•"/>
            </a:pPr>
            <a:r>
              <a:rPr lang="en-US" dirty="0"/>
              <a:t>Data at rest</a:t>
            </a:r>
          </a:p>
          <a:p>
            <a:pPr marL="285750" indent="-285750">
              <a:buFont typeface="Arial" panose="020B0604020202020204" pitchFamily="34" charset="0"/>
              <a:buChar char="•"/>
            </a:pPr>
            <a:r>
              <a:rPr lang="en-US" dirty="0"/>
              <a:t>Data in transit</a:t>
            </a:r>
          </a:p>
          <a:p>
            <a:pPr marL="285750" indent="-285750">
              <a:buFont typeface="Arial" panose="020B0604020202020204" pitchFamily="34" charset="0"/>
              <a:buChar char="•"/>
            </a:pPr>
            <a:r>
              <a:rPr lang="en-US" dirty="0"/>
              <a:t>Data in use</a:t>
            </a:r>
          </a:p>
          <a:p>
            <a:endParaRPr lang="en-US" dirty="0"/>
          </a:p>
        </p:txBody>
      </p:sp>
      <p:pic>
        <p:nvPicPr>
          <p:cNvPr id="4" name="Picture 2" descr="Sensitive data GDPR">
            <a:extLst>
              <a:ext uri="{FF2B5EF4-FFF2-40B4-BE49-F238E27FC236}">
                <a16:creationId xmlns:a16="http://schemas.microsoft.com/office/drawing/2014/main" id="{4CDF6234-E1C8-9841-8251-C30F1E2A4B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1175" y="2683047"/>
            <a:ext cx="3508574" cy="2022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91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20D0D-944F-3B4B-872E-EDCFFFB62ACE}"/>
              </a:ext>
            </a:extLst>
          </p:cNvPr>
          <p:cNvSpPr>
            <a:spLocks noGrp="1"/>
          </p:cNvSpPr>
          <p:nvPr>
            <p:ph type="title"/>
          </p:nvPr>
        </p:nvSpPr>
        <p:spPr/>
        <p:txBody>
          <a:bodyPr>
            <a:normAutofit/>
          </a:bodyPr>
          <a:lstStyle/>
          <a:p>
            <a:r>
              <a:rPr lang="en-US" dirty="0"/>
              <a:t>Principle #8:</a:t>
            </a:r>
          </a:p>
        </p:txBody>
      </p:sp>
      <p:sp>
        <p:nvSpPr>
          <p:cNvPr id="3" name="Content Placeholder 2">
            <a:extLst>
              <a:ext uri="{FF2B5EF4-FFF2-40B4-BE49-F238E27FC236}">
                <a16:creationId xmlns:a16="http://schemas.microsoft.com/office/drawing/2014/main" id="{875546A1-0480-F746-9E30-097A1D93B72E}"/>
              </a:ext>
            </a:extLst>
          </p:cNvPr>
          <p:cNvSpPr>
            <a:spLocks noGrp="1"/>
          </p:cNvSpPr>
          <p:nvPr>
            <p:ph type="body" sz="quarter" idx="11"/>
          </p:nvPr>
        </p:nvSpPr>
        <p:spPr/>
        <p:txBody>
          <a:bodyPr/>
          <a:lstStyle/>
          <a:p>
            <a:br>
              <a:rPr lang="en-US" sz="2000" b="1" dirty="0">
                <a:solidFill>
                  <a:srgbClr val="A27E55"/>
                </a:solidFill>
              </a:rPr>
            </a:br>
            <a:r>
              <a:rPr lang="en-US" sz="2000" b="1" dirty="0">
                <a:solidFill>
                  <a:srgbClr val="A27E55"/>
                </a:solidFill>
              </a:rPr>
              <a:t>Use Cryptography Correctly</a:t>
            </a:r>
          </a:p>
          <a:p>
            <a:endParaRPr lang="en-US" dirty="0"/>
          </a:p>
          <a:p>
            <a:r>
              <a:rPr lang="en-US" dirty="0"/>
              <a:t>Through the proper use of cryptography, one can protect the confidentiality of data, protect data from unauthorized modification, and authenticate the source of data. </a:t>
            </a:r>
          </a:p>
          <a:p>
            <a:endParaRPr lang="en-US" dirty="0"/>
          </a:p>
        </p:txBody>
      </p:sp>
    </p:spTree>
    <p:extLst>
      <p:ext uri="{BB962C8B-B14F-4D97-AF65-F5344CB8AC3E}">
        <p14:creationId xmlns:p14="http://schemas.microsoft.com/office/powerpoint/2010/main" val="658029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99F73-D523-FB46-826F-FB77319FC936}"/>
              </a:ext>
            </a:extLst>
          </p:cNvPr>
          <p:cNvSpPr>
            <a:spLocks noGrp="1"/>
          </p:cNvSpPr>
          <p:nvPr>
            <p:ph type="title"/>
          </p:nvPr>
        </p:nvSpPr>
        <p:spPr>
          <a:xfrm>
            <a:off x="330851" y="205932"/>
            <a:ext cx="8229600" cy="571589"/>
          </a:xfrm>
        </p:spPr>
        <p:txBody>
          <a:bodyPr/>
          <a:lstStyle/>
          <a:p>
            <a:r>
              <a:rPr lang="en-US" dirty="0"/>
              <a:t>Software security</a:t>
            </a:r>
          </a:p>
        </p:txBody>
      </p:sp>
      <p:sp>
        <p:nvSpPr>
          <p:cNvPr id="3" name="Content Placeholder 2">
            <a:extLst>
              <a:ext uri="{FF2B5EF4-FFF2-40B4-BE49-F238E27FC236}">
                <a16:creationId xmlns:a16="http://schemas.microsoft.com/office/drawing/2014/main" id="{6BEC04E8-232E-0C43-9114-97B6319D143B}"/>
              </a:ext>
            </a:extLst>
          </p:cNvPr>
          <p:cNvSpPr>
            <a:spLocks noGrp="1"/>
          </p:cNvSpPr>
          <p:nvPr>
            <p:ph type="body" sz="quarter" idx="11"/>
          </p:nvPr>
        </p:nvSpPr>
        <p:spPr>
          <a:xfrm>
            <a:off x="914493" y="944563"/>
            <a:ext cx="7645958" cy="3303437"/>
          </a:xfrm>
        </p:spPr>
        <p:txBody>
          <a:bodyPr>
            <a:normAutofit/>
          </a:bodyPr>
          <a:lstStyle/>
          <a:p>
            <a:r>
              <a:rPr lang="en-US" dirty="0">
                <a:solidFill>
                  <a:srgbClr val="8C6E43"/>
                </a:solidFill>
              </a:rPr>
              <a:t>Software</a:t>
            </a:r>
            <a:r>
              <a:rPr lang="en-US" dirty="0"/>
              <a:t> is a collection of instructions and data that tell a computer how to work.</a:t>
            </a:r>
          </a:p>
          <a:p>
            <a:r>
              <a:rPr lang="en-US" dirty="0">
                <a:solidFill>
                  <a:srgbClr val="8C6E43"/>
                </a:solidFill>
              </a:rPr>
              <a:t>Software bugs </a:t>
            </a:r>
            <a:r>
              <a:rPr lang="en-US" dirty="0"/>
              <a:t>are errors, flaws, mistakes, or oversights in programs that result in unexpected and typically undesirable behavior.</a:t>
            </a:r>
          </a:p>
          <a:p>
            <a:r>
              <a:rPr lang="en-US" dirty="0">
                <a:solidFill>
                  <a:srgbClr val="8C6E43"/>
                </a:solidFill>
              </a:rPr>
              <a:t>Software vulnerabilities </a:t>
            </a:r>
            <a:r>
              <a:rPr lang="en-US" dirty="0"/>
              <a:t>are specific flaws or oversights in a piece of software that allow attackers to do something malicious – expose or alter sensitive information, disrupt or destroy a system, or take control of a computer system or program.</a:t>
            </a:r>
          </a:p>
          <a:p>
            <a:r>
              <a:rPr lang="en-US" dirty="0">
                <a:solidFill>
                  <a:srgbClr val="8C6E43"/>
                </a:solidFill>
              </a:rPr>
              <a:t>Software security </a:t>
            </a:r>
            <a:r>
              <a:rPr lang="en-US" dirty="0"/>
              <a:t>is the application of techniques that assess, mitigate, and protect software systems from vulnerabilities and attacks. </a:t>
            </a:r>
          </a:p>
          <a:p>
            <a:endParaRPr lang="en-US" dirty="0"/>
          </a:p>
        </p:txBody>
      </p:sp>
    </p:spTree>
    <p:extLst>
      <p:ext uri="{BB962C8B-B14F-4D97-AF65-F5344CB8AC3E}">
        <p14:creationId xmlns:p14="http://schemas.microsoft.com/office/powerpoint/2010/main" val="12786402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F3B4-8B2C-E54B-8613-4E594B304D14}"/>
              </a:ext>
            </a:extLst>
          </p:cNvPr>
          <p:cNvSpPr>
            <a:spLocks noGrp="1"/>
          </p:cNvSpPr>
          <p:nvPr>
            <p:ph type="title"/>
          </p:nvPr>
        </p:nvSpPr>
        <p:spPr/>
        <p:txBody>
          <a:bodyPr/>
          <a:lstStyle/>
          <a:p>
            <a:r>
              <a:rPr lang="en-US" dirty="0"/>
              <a:t>Principle #8:</a:t>
            </a:r>
          </a:p>
        </p:txBody>
      </p:sp>
      <p:sp>
        <p:nvSpPr>
          <p:cNvPr id="3" name="Content Placeholder 2">
            <a:extLst>
              <a:ext uri="{FF2B5EF4-FFF2-40B4-BE49-F238E27FC236}">
                <a16:creationId xmlns:a16="http://schemas.microsoft.com/office/drawing/2014/main" id="{D241A0A2-D767-B74A-BF6F-DD488228A9E1}"/>
              </a:ext>
            </a:extLst>
          </p:cNvPr>
          <p:cNvSpPr>
            <a:spLocks noGrp="1"/>
          </p:cNvSpPr>
          <p:nvPr>
            <p:ph type="body" sz="quarter" idx="11"/>
          </p:nvPr>
        </p:nvSpPr>
        <p:spPr>
          <a:xfrm>
            <a:off x="914493" y="944563"/>
            <a:ext cx="7645958" cy="3636768"/>
          </a:xfrm>
        </p:spPr>
        <p:txBody>
          <a:bodyPr>
            <a:normAutofit fontScale="77500" lnSpcReduction="20000"/>
          </a:bodyPr>
          <a:lstStyle/>
          <a:p>
            <a:r>
              <a:rPr lang="en-US" sz="2600" b="1" dirty="0">
                <a:solidFill>
                  <a:srgbClr val="A27E55"/>
                </a:solidFill>
              </a:rPr>
              <a:t>Use Cryptography Correctly</a:t>
            </a:r>
            <a:endParaRPr lang="en-US" sz="2600" dirty="0"/>
          </a:p>
          <a:p>
            <a:pPr marL="342900" indent="-342900">
              <a:buFont typeface="Arial" panose="020B0604020202020204" pitchFamily="34" charset="0"/>
              <a:buChar char="•"/>
            </a:pPr>
            <a:r>
              <a:rPr lang="en-US" sz="2600" dirty="0"/>
              <a:t>Don’t create your own cryptographic algorithms or implementations. </a:t>
            </a:r>
          </a:p>
          <a:p>
            <a:pPr marL="342900" indent="-342900">
              <a:buFont typeface="Arial" panose="020B0604020202020204" pitchFamily="34" charset="0"/>
              <a:buChar char="•"/>
            </a:pPr>
            <a:r>
              <a:rPr lang="en-US" sz="2600" dirty="0"/>
              <a:t>Misuse of libraries and algorithms</a:t>
            </a:r>
          </a:p>
          <a:p>
            <a:pPr marL="342900" indent="-342900">
              <a:lnSpc>
                <a:spcPct val="100000"/>
              </a:lnSpc>
              <a:buFont typeface="Arial" panose="020B0604020202020204" pitchFamily="34" charset="0"/>
              <a:buChar char="•"/>
            </a:pPr>
            <a:r>
              <a:rPr lang="en-US" sz="2600" dirty="0"/>
              <a:t>Poor key management </a:t>
            </a:r>
          </a:p>
          <a:p>
            <a:pPr lvl="1">
              <a:lnSpc>
                <a:spcPct val="100000"/>
              </a:lnSpc>
            </a:pPr>
            <a:r>
              <a:rPr lang="en-US" sz="2300" dirty="0"/>
              <a:t>hard-coding keys into software (often observed in embedded devices and application software)</a:t>
            </a:r>
          </a:p>
          <a:p>
            <a:pPr lvl="1">
              <a:lnSpc>
                <a:spcPct val="100000"/>
              </a:lnSpc>
            </a:pPr>
            <a:r>
              <a:rPr lang="en-US" sz="2300" dirty="0"/>
              <a:t>failure to allow for the revocation and/or rotation of keys</a:t>
            </a:r>
          </a:p>
          <a:p>
            <a:pPr lvl="1">
              <a:lnSpc>
                <a:spcPct val="100000"/>
              </a:lnSpc>
            </a:pPr>
            <a:r>
              <a:rPr lang="en-US" sz="2300" dirty="0"/>
              <a:t>use of cryptographic keys that are weak (such as keys that are too short )</a:t>
            </a:r>
          </a:p>
          <a:p>
            <a:pPr lvl="1"/>
            <a:r>
              <a:rPr lang="en-US" sz="2300" dirty="0"/>
              <a:t>weak key distribution mechanisms </a:t>
            </a:r>
          </a:p>
          <a:p>
            <a:endParaRPr lang="en-US" dirty="0"/>
          </a:p>
        </p:txBody>
      </p:sp>
    </p:spTree>
    <p:extLst>
      <p:ext uri="{BB962C8B-B14F-4D97-AF65-F5344CB8AC3E}">
        <p14:creationId xmlns:p14="http://schemas.microsoft.com/office/powerpoint/2010/main" val="21566095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F3B4-8B2C-E54B-8613-4E594B304D14}"/>
              </a:ext>
            </a:extLst>
          </p:cNvPr>
          <p:cNvSpPr>
            <a:spLocks noGrp="1"/>
          </p:cNvSpPr>
          <p:nvPr>
            <p:ph type="title"/>
          </p:nvPr>
        </p:nvSpPr>
        <p:spPr/>
        <p:txBody>
          <a:bodyPr/>
          <a:lstStyle/>
          <a:p>
            <a:r>
              <a:rPr lang="en-US" dirty="0"/>
              <a:t>Principle #8:</a:t>
            </a:r>
          </a:p>
        </p:txBody>
      </p:sp>
      <p:sp>
        <p:nvSpPr>
          <p:cNvPr id="3" name="Content Placeholder 2">
            <a:extLst>
              <a:ext uri="{FF2B5EF4-FFF2-40B4-BE49-F238E27FC236}">
                <a16:creationId xmlns:a16="http://schemas.microsoft.com/office/drawing/2014/main" id="{D241A0A2-D767-B74A-BF6F-DD488228A9E1}"/>
              </a:ext>
            </a:extLst>
          </p:cNvPr>
          <p:cNvSpPr>
            <a:spLocks noGrp="1"/>
          </p:cNvSpPr>
          <p:nvPr>
            <p:ph type="body" sz="quarter" idx="11"/>
          </p:nvPr>
        </p:nvSpPr>
        <p:spPr>
          <a:xfrm>
            <a:off x="830518" y="920031"/>
            <a:ext cx="7645958" cy="3303437"/>
          </a:xfrm>
        </p:spPr>
        <p:txBody>
          <a:bodyPr>
            <a:normAutofit/>
          </a:bodyPr>
          <a:lstStyle/>
          <a:p>
            <a:pPr marL="205740" lvl="1" indent="0">
              <a:buNone/>
            </a:pPr>
            <a:r>
              <a:rPr lang="en-US" sz="2200" b="1" dirty="0">
                <a:solidFill>
                  <a:srgbClr val="A27E55"/>
                </a:solidFill>
              </a:rPr>
              <a:t>Use Cryptography Correctly</a:t>
            </a:r>
            <a:br>
              <a:rPr lang="en-US" dirty="0"/>
            </a:br>
            <a:endParaRPr lang="en-US" dirty="0"/>
          </a:p>
          <a:p>
            <a:pPr marL="285750" indent="-285750">
              <a:lnSpc>
                <a:spcPct val="100000"/>
              </a:lnSpc>
              <a:buFont typeface="Arial" panose="020B0604020202020204" pitchFamily="34" charset="0"/>
              <a:buChar char="•"/>
            </a:pPr>
            <a:r>
              <a:rPr lang="en-US" dirty="0"/>
              <a:t>Randomness that is not random</a:t>
            </a:r>
          </a:p>
          <a:p>
            <a:pPr lvl="1">
              <a:lnSpc>
                <a:spcPct val="100000"/>
              </a:lnSpc>
            </a:pPr>
            <a:r>
              <a:rPr lang="en-US" dirty="0"/>
              <a:t>Need random numbers with strong cryptographic randomness properties</a:t>
            </a:r>
          </a:p>
          <a:p>
            <a:pPr lvl="1">
              <a:lnSpc>
                <a:spcPct val="100000"/>
              </a:lnSpc>
            </a:pPr>
            <a:r>
              <a:rPr lang="en-US" dirty="0"/>
              <a:t>Cannot reuse random numbers</a:t>
            </a:r>
          </a:p>
          <a:p>
            <a:pPr marL="285750" indent="-285750">
              <a:lnSpc>
                <a:spcPct val="100000"/>
              </a:lnSpc>
              <a:buFont typeface="Arial" panose="020B0604020202020204" pitchFamily="34" charset="0"/>
              <a:buChar char="•"/>
            </a:pPr>
            <a:r>
              <a:rPr lang="en-US" dirty="0"/>
              <a:t>Failure to centralize cryptography choice within a team/organization </a:t>
            </a:r>
          </a:p>
          <a:p>
            <a:pPr lvl="1">
              <a:lnSpc>
                <a:spcPct val="100000"/>
              </a:lnSpc>
            </a:pPr>
            <a:r>
              <a:rPr lang="en-US" dirty="0"/>
              <a:t>Different cryptographic algorithms often don’t interact nicely.</a:t>
            </a:r>
          </a:p>
          <a:p>
            <a:pPr marL="285750" indent="-285750">
              <a:lnSpc>
                <a:spcPct val="100000"/>
              </a:lnSpc>
              <a:buFont typeface="Arial" panose="020B0604020202020204" pitchFamily="34" charset="0"/>
              <a:buChar char="•"/>
            </a:pPr>
            <a:r>
              <a:rPr lang="en-US" dirty="0"/>
              <a:t>Work with an expert, if possible</a:t>
            </a:r>
          </a:p>
        </p:txBody>
      </p:sp>
    </p:spTree>
    <p:extLst>
      <p:ext uri="{BB962C8B-B14F-4D97-AF65-F5344CB8AC3E}">
        <p14:creationId xmlns:p14="http://schemas.microsoft.com/office/powerpoint/2010/main" val="42182741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20D0D-944F-3B4B-872E-EDCFFFB62ACE}"/>
              </a:ext>
            </a:extLst>
          </p:cNvPr>
          <p:cNvSpPr>
            <a:spLocks noGrp="1"/>
          </p:cNvSpPr>
          <p:nvPr>
            <p:ph type="title"/>
          </p:nvPr>
        </p:nvSpPr>
        <p:spPr/>
        <p:txBody>
          <a:bodyPr>
            <a:normAutofit/>
          </a:bodyPr>
          <a:lstStyle/>
          <a:p>
            <a:r>
              <a:rPr lang="en-US" dirty="0"/>
              <a:t>Principle #9:</a:t>
            </a:r>
          </a:p>
        </p:txBody>
      </p:sp>
      <p:sp>
        <p:nvSpPr>
          <p:cNvPr id="3" name="Content Placeholder 2">
            <a:extLst>
              <a:ext uri="{FF2B5EF4-FFF2-40B4-BE49-F238E27FC236}">
                <a16:creationId xmlns:a16="http://schemas.microsoft.com/office/drawing/2014/main" id="{875546A1-0480-F746-9E30-097A1D93B72E}"/>
              </a:ext>
            </a:extLst>
          </p:cNvPr>
          <p:cNvSpPr>
            <a:spLocks noGrp="1"/>
          </p:cNvSpPr>
          <p:nvPr>
            <p:ph type="body" sz="quarter" idx="11"/>
          </p:nvPr>
        </p:nvSpPr>
        <p:spPr/>
        <p:txBody>
          <a:bodyPr/>
          <a:lstStyle/>
          <a:p>
            <a:r>
              <a:rPr lang="en-US" sz="2200" b="1" dirty="0">
                <a:solidFill>
                  <a:srgbClr val="A27E55"/>
                </a:solidFill>
              </a:rPr>
              <a:t>Always Consider the Users </a:t>
            </a:r>
          </a:p>
          <a:p>
            <a:endParaRPr lang="en-US" dirty="0"/>
          </a:p>
          <a:p>
            <a:r>
              <a:rPr lang="en-US" dirty="0"/>
              <a:t>Similar to the “Least astonishment” principle.</a:t>
            </a:r>
          </a:p>
          <a:p>
            <a:r>
              <a:rPr lang="en-US" dirty="0"/>
              <a:t>Security features of software and the security mechanisms it implements should be designed so their operation is as logical and simple as possible. </a:t>
            </a:r>
          </a:p>
          <a:p>
            <a:endParaRPr lang="en-US" dirty="0"/>
          </a:p>
        </p:txBody>
      </p:sp>
    </p:spTree>
    <p:extLst>
      <p:ext uri="{BB962C8B-B14F-4D97-AF65-F5344CB8AC3E}">
        <p14:creationId xmlns:p14="http://schemas.microsoft.com/office/powerpoint/2010/main" val="22223744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title="update">
            <a:extLst>
              <a:ext uri="{FF2B5EF4-FFF2-40B4-BE49-F238E27FC236}">
                <a16:creationId xmlns:a16="http://schemas.microsoft.com/office/drawing/2014/main" id="{6DFDB13A-AA9C-6040-88E5-F616E6B89D2F}"/>
              </a:ext>
            </a:extLst>
          </p:cNvPr>
          <p:cNvPicPr>
            <a:picLocks noChangeAspect="1"/>
          </p:cNvPicPr>
          <p:nvPr/>
        </p:nvPicPr>
        <p:blipFill>
          <a:blip r:embed="rId2"/>
          <a:stretch>
            <a:fillRect/>
          </a:stretch>
        </p:blipFill>
        <p:spPr>
          <a:xfrm>
            <a:off x="5993605" y="2647907"/>
            <a:ext cx="2521745" cy="1681163"/>
          </a:xfrm>
          <a:prstGeom prst="rect">
            <a:avLst/>
          </a:prstGeom>
        </p:spPr>
      </p:pic>
      <p:sp>
        <p:nvSpPr>
          <p:cNvPr id="2" name="Title 1">
            <a:extLst>
              <a:ext uri="{FF2B5EF4-FFF2-40B4-BE49-F238E27FC236}">
                <a16:creationId xmlns:a16="http://schemas.microsoft.com/office/drawing/2014/main" id="{1EFD6A71-9A79-5E4C-8B61-12C30802E792}"/>
              </a:ext>
            </a:extLst>
          </p:cNvPr>
          <p:cNvSpPr>
            <a:spLocks noGrp="1"/>
          </p:cNvSpPr>
          <p:nvPr>
            <p:ph type="title"/>
          </p:nvPr>
        </p:nvSpPr>
        <p:spPr/>
        <p:txBody>
          <a:bodyPr>
            <a:normAutofit fontScale="90000"/>
          </a:bodyPr>
          <a:lstStyle/>
          <a:p>
            <a:r>
              <a:rPr lang="en-US" dirty="0"/>
              <a:t>Principle #10:</a:t>
            </a:r>
            <a:br>
              <a:rPr lang="en-US" dirty="0"/>
            </a:br>
            <a:endParaRPr lang="en-US" dirty="0"/>
          </a:p>
        </p:txBody>
      </p:sp>
      <p:sp>
        <p:nvSpPr>
          <p:cNvPr id="3" name="Content Placeholder 2">
            <a:extLst>
              <a:ext uri="{FF2B5EF4-FFF2-40B4-BE49-F238E27FC236}">
                <a16:creationId xmlns:a16="http://schemas.microsoft.com/office/drawing/2014/main" id="{5C8238B8-F69A-6D4C-95D8-C5F1454D7F52}"/>
              </a:ext>
            </a:extLst>
          </p:cNvPr>
          <p:cNvSpPr>
            <a:spLocks noGrp="1"/>
          </p:cNvSpPr>
          <p:nvPr>
            <p:ph type="body" sz="quarter" idx="11"/>
          </p:nvPr>
        </p:nvSpPr>
        <p:spPr/>
        <p:txBody>
          <a:bodyPr/>
          <a:lstStyle/>
          <a:p>
            <a:r>
              <a:rPr lang="en-US" sz="2200" b="1" dirty="0">
                <a:solidFill>
                  <a:srgbClr val="A27E55"/>
                </a:solidFill>
              </a:rPr>
              <a:t>Be Flexible When Considering Future Changes To Objects And Actors</a:t>
            </a:r>
          </a:p>
          <a:p>
            <a:r>
              <a:rPr lang="en-US" dirty="0"/>
              <a:t>Plan the design in such a way that it can be changed, if needed.  </a:t>
            </a:r>
          </a:p>
          <a:p>
            <a:r>
              <a:rPr lang="en-US" dirty="0"/>
              <a:t>This minimizes the effects with respect to the security of changing the design if the specifications do not match in an environment that the software is used in.</a:t>
            </a:r>
          </a:p>
          <a:p>
            <a:endParaRPr lang="en-US" dirty="0"/>
          </a:p>
        </p:txBody>
      </p:sp>
      <p:sp>
        <p:nvSpPr>
          <p:cNvPr id="8" name="TextBox 7">
            <a:extLst>
              <a:ext uri="{FF2B5EF4-FFF2-40B4-BE49-F238E27FC236}">
                <a16:creationId xmlns:a16="http://schemas.microsoft.com/office/drawing/2014/main" id="{A60E5A3E-4425-3F4B-B60E-CC9A29087586}"/>
              </a:ext>
            </a:extLst>
          </p:cNvPr>
          <p:cNvSpPr txBox="1"/>
          <p:nvPr/>
        </p:nvSpPr>
        <p:spPr>
          <a:xfrm>
            <a:off x="6048188" y="4098237"/>
            <a:ext cx="3095812" cy="461665"/>
          </a:xfrm>
          <a:prstGeom prst="rect">
            <a:avLst/>
          </a:prstGeom>
          <a:noFill/>
        </p:spPr>
        <p:txBody>
          <a:bodyPr wrap="square" rtlCol="0">
            <a:spAutoFit/>
          </a:bodyPr>
          <a:lstStyle/>
          <a:p>
            <a:r>
              <a:rPr lang="en-US" sz="1200" dirty="0"/>
              <a:t>https://</a:t>
            </a:r>
            <a:r>
              <a:rPr lang="en-US" sz="1200" dirty="0" err="1"/>
              <a:t>www.scnsoft.com</a:t>
            </a:r>
            <a:r>
              <a:rPr lang="en-US" sz="1200" dirty="0"/>
              <a:t>/blog/software-development-life-cycle-examples</a:t>
            </a:r>
          </a:p>
        </p:txBody>
      </p:sp>
    </p:spTree>
    <p:extLst>
      <p:ext uri="{BB962C8B-B14F-4D97-AF65-F5344CB8AC3E}">
        <p14:creationId xmlns:p14="http://schemas.microsoft.com/office/powerpoint/2010/main" val="35388882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6DC561-6A67-2545-B2B5-F95D042C1E3D}"/>
              </a:ext>
            </a:extLst>
          </p:cNvPr>
          <p:cNvPicPr>
            <a:picLocks noChangeAspect="1"/>
          </p:cNvPicPr>
          <p:nvPr/>
        </p:nvPicPr>
        <p:blipFill rotWithShape="1">
          <a:blip r:embed="rId2">
            <a:alphaModFix amt="50000"/>
            <a:grayscl/>
          </a:blip>
          <a:srcRect t="32531" b="23312"/>
          <a:stretch/>
        </p:blipFill>
        <p:spPr>
          <a:xfrm>
            <a:off x="229" y="7"/>
            <a:ext cx="9143771" cy="5143493"/>
          </a:xfrm>
          <a:prstGeom prst="rect">
            <a:avLst/>
          </a:prstGeom>
        </p:spPr>
      </p:pic>
      <p:sp>
        <p:nvSpPr>
          <p:cNvPr id="2" name="Title 1">
            <a:extLst>
              <a:ext uri="{FF2B5EF4-FFF2-40B4-BE49-F238E27FC236}">
                <a16:creationId xmlns:a16="http://schemas.microsoft.com/office/drawing/2014/main" id="{F59C426E-E5DC-7844-9801-EA016D7E7EF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43BC622-1A91-0943-9FD9-428950CDE11C}"/>
              </a:ext>
            </a:extLst>
          </p:cNvPr>
          <p:cNvSpPr>
            <a:spLocks noGrp="1"/>
          </p:cNvSpPr>
          <p:nvPr>
            <p:ph type="body" sz="quarter" idx="11"/>
          </p:nvPr>
        </p:nvSpPr>
        <p:spPr/>
        <p:txBody>
          <a:bodyPr vert="horz" lIns="68580" tIns="34290" rIns="68580" bIns="34290" rtlCol="0" anchor="ctr" anchorCtr="0">
            <a:normAutofit fontScale="92500"/>
          </a:bodyPr>
          <a:lstStyle/>
          <a:p>
            <a:pPr>
              <a:lnSpc>
                <a:spcPct val="110000"/>
              </a:lnSpc>
            </a:pPr>
            <a:r>
              <a:rPr lang="en-US" sz="1350" b="1" dirty="0"/>
              <a:t>Earn or Give, but Never Assume, Trust </a:t>
            </a:r>
          </a:p>
          <a:p>
            <a:pPr>
              <a:lnSpc>
                <a:spcPct val="110000"/>
              </a:lnSpc>
            </a:pPr>
            <a:r>
              <a:rPr lang="en-US" sz="1350" b="1" dirty="0"/>
              <a:t>Use an Authentication Mechanism that Cannot be Bypassed or Tampered With</a:t>
            </a:r>
          </a:p>
          <a:p>
            <a:pPr>
              <a:lnSpc>
                <a:spcPct val="110000"/>
              </a:lnSpc>
            </a:pPr>
            <a:r>
              <a:rPr lang="en-US" sz="1350" b="1" dirty="0"/>
              <a:t>Authorize after You Authenticate</a:t>
            </a:r>
          </a:p>
          <a:p>
            <a:pPr>
              <a:lnSpc>
                <a:spcPct val="110000"/>
              </a:lnSpc>
            </a:pPr>
            <a:r>
              <a:rPr lang="en-US" sz="1350" b="1" dirty="0"/>
              <a:t>Strictly Separate Data and Control Instructions, and Never Process Control Instructions Received from Untrusted Source </a:t>
            </a:r>
          </a:p>
          <a:p>
            <a:pPr>
              <a:lnSpc>
                <a:spcPct val="110000"/>
              </a:lnSpc>
            </a:pPr>
            <a:r>
              <a:rPr lang="en-US" sz="1350" b="1" dirty="0"/>
              <a:t>Define an Approach that Ensures all Data are Explicitly Validated</a:t>
            </a:r>
          </a:p>
          <a:p>
            <a:pPr>
              <a:lnSpc>
                <a:spcPct val="110000"/>
              </a:lnSpc>
            </a:pPr>
            <a:r>
              <a:rPr lang="en-US" sz="1350" b="1" dirty="0"/>
              <a:t>Use Cryptography Correctly</a:t>
            </a:r>
          </a:p>
          <a:p>
            <a:pPr>
              <a:lnSpc>
                <a:spcPct val="110000"/>
              </a:lnSpc>
            </a:pPr>
            <a:r>
              <a:rPr lang="en-US" sz="1350" b="1" dirty="0"/>
              <a:t>Identify Sensitive Data and How They Should Be Handled</a:t>
            </a:r>
          </a:p>
          <a:p>
            <a:pPr>
              <a:lnSpc>
                <a:spcPct val="110000"/>
              </a:lnSpc>
            </a:pPr>
            <a:r>
              <a:rPr lang="en-US" sz="1350" b="1" dirty="0"/>
              <a:t>Always Consider the Users </a:t>
            </a:r>
          </a:p>
          <a:p>
            <a:pPr>
              <a:lnSpc>
                <a:spcPct val="110000"/>
              </a:lnSpc>
            </a:pPr>
            <a:r>
              <a:rPr lang="en-US" sz="1350" b="1" dirty="0"/>
              <a:t>Understand How Integrating External Components Changes Your Attack Surface</a:t>
            </a:r>
          </a:p>
          <a:p>
            <a:pPr>
              <a:lnSpc>
                <a:spcPct val="110000"/>
              </a:lnSpc>
            </a:pPr>
            <a:r>
              <a:rPr lang="en-US" sz="1350" b="1" dirty="0"/>
              <a:t>Be Flexible When Considering Future Changes to Objects and Actors</a:t>
            </a:r>
          </a:p>
        </p:txBody>
      </p:sp>
    </p:spTree>
    <p:extLst>
      <p:ext uri="{BB962C8B-B14F-4D97-AF65-F5344CB8AC3E}">
        <p14:creationId xmlns:p14="http://schemas.microsoft.com/office/powerpoint/2010/main" val="33274959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DEE97-F07B-7F40-BE12-B4B07A1EF922}"/>
              </a:ext>
            </a:extLst>
          </p:cNvPr>
          <p:cNvSpPr>
            <a:spLocks noGrp="1"/>
          </p:cNvSpPr>
          <p:nvPr>
            <p:ph type="title"/>
          </p:nvPr>
        </p:nvSpPr>
        <p:spPr/>
        <p:txBody>
          <a:bodyPr>
            <a:noAutofit/>
          </a:bodyPr>
          <a:lstStyle/>
          <a:p>
            <a:r>
              <a:rPr lang="en-US" sz="2800" dirty="0"/>
              <a:t>Software development life cycle (</a:t>
            </a:r>
            <a:r>
              <a:rPr lang="en-US" sz="2800" dirty="0" err="1"/>
              <a:t>sdlc</a:t>
            </a:r>
            <a:r>
              <a:rPr lang="en-US" sz="2800" dirty="0"/>
              <a:t>)</a:t>
            </a:r>
          </a:p>
        </p:txBody>
      </p:sp>
      <p:sp>
        <p:nvSpPr>
          <p:cNvPr id="3" name="Content Placeholder 2">
            <a:extLst>
              <a:ext uri="{FF2B5EF4-FFF2-40B4-BE49-F238E27FC236}">
                <a16:creationId xmlns:a16="http://schemas.microsoft.com/office/drawing/2014/main" id="{5407B141-CEB3-A14B-9FF3-35599D335B84}"/>
              </a:ext>
            </a:extLst>
          </p:cNvPr>
          <p:cNvSpPr>
            <a:spLocks noGrp="1"/>
          </p:cNvSpPr>
          <p:nvPr>
            <p:ph type="body" sz="quarter" idx="11"/>
          </p:nvPr>
        </p:nvSpPr>
        <p:spPr>
          <a:xfrm>
            <a:off x="914493" y="944563"/>
            <a:ext cx="4522511" cy="3303437"/>
          </a:xfrm>
        </p:spPr>
        <p:txBody>
          <a:bodyPr>
            <a:normAutofit/>
          </a:bodyPr>
          <a:lstStyle/>
          <a:p>
            <a:r>
              <a:rPr lang="en-US" dirty="0"/>
              <a:t>Software development life cycle describes phases of the software development cycle and the order in which those phases are executed. </a:t>
            </a:r>
          </a:p>
          <a:p>
            <a:r>
              <a:rPr lang="en-US" dirty="0">
                <a:solidFill>
                  <a:srgbClr val="A27E55"/>
                </a:solidFill>
              </a:rPr>
              <a:t>How do we manage vulnerabilities – implementation stage?</a:t>
            </a:r>
          </a:p>
          <a:p>
            <a:pPr lvl="1"/>
            <a:r>
              <a:rPr lang="en-US" dirty="0"/>
              <a:t>Write secure code to reduce the number of them.</a:t>
            </a:r>
          </a:p>
          <a:p>
            <a:endParaRPr lang="en-US" dirty="0"/>
          </a:p>
        </p:txBody>
      </p:sp>
      <p:pic>
        <p:nvPicPr>
          <p:cNvPr id="4" name="Picture 3">
            <a:extLst>
              <a:ext uri="{FF2B5EF4-FFF2-40B4-BE49-F238E27FC236}">
                <a16:creationId xmlns:a16="http://schemas.microsoft.com/office/drawing/2014/main" id="{02105C77-6502-EF41-93CE-C5D03E88F153}"/>
              </a:ext>
            </a:extLst>
          </p:cNvPr>
          <p:cNvPicPr>
            <a:picLocks noChangeAspect="1"/>
          </p:cNvPicPr>
          <p:nvPr/>
        </p:nvPicPr>
        <p:blipFill>
          <a:blip r:embed="rId3"/>
          <a:stretch>
            <a:fillRect/>
          </a:stretch>
        </p:blipFill>
        <p:spPr>
          <a:xfrm>
            <a:off x="5437004" y="1113384"/>
            <a:ext cx="3341236" cy="3165820"/>
          </a:xfrm>
          <a:prstGeom prst="rect">
            <a:avLst/>
          </a:prstGeom>
        </p:spPr>
      </p:pic>
    </p:spTree>
    <p:extLst>
      <p:ext uri="{BB962C8B-B14F-4D97-AF65-F5344CB8AC3E}">
        <p14:creationId xmlns:p14="http://schemas.microsoft.com/office/powerpoint/2010/main" val="27311483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1B2C8-F908-2D49-ACFF-A6FFEE7C213A}"/>
              </a:ext>
            </a:extLst>
          </p:cNvPr>
          <p:cNvSpPr>
            <a:spLocks noGrp="1"/>
          </p:cNvSpPr>
          <p:nvPr>
            <p:ph type="title"/>
          </p:nvPr>
        </p:nvSpPr>
        <p:spPr/>
        <p:txBody>
          <a:bodyPr/>
          <a:lstStyle/>
          <a:p>
            <a:r>
              <a:rPr lang="en-US" dirty="0"/>
              <a:t>outline</a:t>
            </a:r>
          </a:p>
        </p:txBody>
      </p:sp>
      <p:sp>
        <p:nvSpPr>
          <p:cNvPr id="3" name="Text Placeholder 2">
            <a:extLst>
              <a:ext uri="{FF2B5EF4-FFF2-40B4-BE49-F238E27FC236}">
                <a16:creationId xmlns:a16="http://schemas.microsoft.com/office/drawing/2014/main" id="{FE780E20-AA20-2E47-B318-AE5E7B1ABD3C}"/>
              </a:ext>
            </a:extLst>
          </p:cNvPr>
          <p:cNvSpPr>
            <a:spLocks noGrp="1"/>
          </p:cNvSpPr>
          <p:nvPr>
            <p:ph type="body" sz="quarter" idx="11"/>
          </p:nvPr>
        </p:nvSpPr>
        <p:spPr/>
        <p:txBody>
          <a:bodyPr/>
          <a:lstStyle/>
          <a:p>
            <a:r>
              <a:rPr lang="en-US" dirty="0"/>
              <a:t>Software design principles</a:t>
            </a:r>
          </a:p>
          <a:p>
            <a:pPr marL="662940" lvl="1" indent="-285750">
              <a:buFont typeface="Arial" panose="020B0604020202020204" pitchFamily="34" charset="0"/>
              <a:buChar char="•"/>
            </a:pPr>
            <a:r>
              <a:rPr lang="en-US" dirty="0" err="1"/>
              <a:t>Saltzer</a:t>
            </a:r>
            <a:r>
              <a:rPr lang="en-US" dirty="0"/>
              <a:t> &amp; Schroeder’s paper 1975</a:t>
            </a:r>
          </a:p>
          <a:p>
            <a:pPr marL="662940" lvl="1" indent="-285750">
              <a:buFont typeface="Arial" panose="020B0604020202020204" pitchFamily="34" charset="0"/>
              <a:buChar char="•"/>
            </a:pPr>
            <a:r>
              <a:rPr lang="en-US" dirty="0"/>
              <a:t>Avoiding the Top 10 Software Security Design Flaws</a:t>
            </a:r>
          </a:p>
          <a:p>
            <a:r>
              <a:rPr lang="en-US" dirty="0">
                <a:solidFill>
                  <a:srgbClr val="8C6E43"/>
                </a:solidFill>
              </a:rPr>
              <a:t>Secure coding</a:t>
            </a:r>
          </a:p>
          <a:p>
            <a:r>
              <a:rPr lang="en-US" dirty="0"/>
              <a:t>Common software vulnerabilities</a:t>
            </a:r>
          </a:p>
          <a:p>
            <a:r>
              <a:rPr lang="en-US" dirty="0"/>
              <a:t>Code auditing</a:t>
            </a:r>
          </a:p>
          <a:p>
            <a:r>
              <a:rPr lang="en-US" dirty="0"/>
              <a:t>Static code analysis tools</a:t>
            </a:r>
          </a:p>
          <a:p>
            <a:r>
              <a:rPr lang="en-US" dirty="0"/>
              <a:t>Software security testing </a:t>
            </a:r>
          </a:p>
          <a:p>
            <a:pPr marL="662940" lvl="1" indent="-285750">
              <a:buFont typeface="Arial" panose="020B0604020202020204" pitchFamily="34" charset="0"/>
              <a:buChar char="•"/>
            </a:pPr>
            <a:r>
              <a:rPr lang="en-US" dirty="0"/>
              <a:t>	Fuzzing</a:t>
            </a:r>
          </a:p>
          <a:p>
            <a:endParaRPr lang="en-US" dirty="0"/>
          </a:p>
        </p:txBody>
      </p:sp>
    </p:spTree>
    <p:extLst>
      <p:ext uri="{BB962C8B-B14F-4D97-AF65-F5344CB8AC3E}">
        <p14:creationId xmlns:p14="http://schemas.microsoft.com/office/powerpoint/2010/main" val="38534180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B253B-ADF4-F645-BE33-915ED884CA2E}"/>
              </a:ext>
            </a:extLst>
          </p:cNvPr>
          <p:cNvSpPr>
            <a:spLocks noGrp="1"/>
          </p:cNvSpPr>
          <p:nvPr>
            <p:ph type="title"/>
          </p:nvPr>
        </p:nvSpPr>
        <p:spPr/>
        <p:txBody>
          <a:bodyPr/>
          <a:lstStyle/>
          <a:p>
            <a:r>
              <a:rPr lang="en-US" dirty="0"/>
              <a:t>robust programming</a:t>
            </a:r>
          </a:p>
        </p:txBody>
      </p:sp>
      <p:sp>
        <p:nvSpPr>
          <p:cNvPr id="3" name="Content Placeholder 2">
            <a:extLst>
              <a:ext uri="{FF2B5EF4-FFF2-40B4-BE49-F238E27FC236}">
                <a16:creationId xmlns:a16="http://schemas.microsoft.com/office/drawing/2014/main" id="{E855F388-C2C4-7C44-B5CC-7E7EE08AFB46}"/>
              </a:ext>
            </a:extLst>
          </p:cNvPr>
          <p:cNvSpPr>
            <a:spLocks noGrp="1"/>
          </p:cNvSpPr>
          <p:nvPr>
            <p:ph type="body" sz="quarter" idx="11"/>
          </p:nvPr>
        </p:nvSpPr>
        <p:spPr/>
        <p:txBody>
          <a:bodyPr>
            <a:normAutofit/>
          </a:bodyPr>
          <a:lstStyle/>
          <a:p>
            <a:r>
              <a:rPr lang="en-US" dirty="0"/>
              <a:t>Robust Programming (secure coding)</a:t>
            </a:r>
          </a:p>
          <a:p>
            <a:pPr lvl="1"/>
            <a:r>
              <a:rPr lang="en-US" dirty="0"/>
              <a:t>A style of programming that prevents abnormal termination or unexpected actions.</a:t>
            </a:r>
          </a:p>
          <a:p>
            <a:pPr lvl="1"/>
            <a:r>
              <a:rPr lang="en-US" dirty="0"/>
              <a:t>Handles bad input gracefully</a:t>
            </a:r>
          </a:p>
          <a:p>
            <a:pPr lvl="1"/>
            <a:r>
              <a:rPr lang="en-US" dirty="0"/>
              <a:t>Detects internal errors and handles them gracefully.</a:t>
            </a:r>
          </a:p>
        </p:txBody>
      </p:sp>
    </p:spTree>
    <p:extLst>
      <p:ext uri="{BB962C8B-B14F-4D97-AF65-F5344CB8AC3E}">
        <p14:creationId xmlns:p14="http://schemas.microsoft.com/office/powerpoint/2010/main" val="3067160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DE0A9-0A81-6E41-B9EC-090884441AE4}"/>
              </a:ext>
            </a:extLst>
          </p:cNvPr>
          <p:cNvSpPr>
            <a:spLocks noGrp="1"/>
          </p:cNvSpPr>
          <p:nvPr>
            <p:ph type="title"/>
          </p:nvPr>
        </p:nvSpPr>
        <p:spPr/>
        <p:txBody>
          <a:bodyPr/>
          <a:lstStyle/>
          <a:p>
            <a:r>
              <a:rPr lang="en-US" dirty="0"/>
              <a:t>Defensive programming</a:t>
            </a:r>
          </a:p>
        </p:txBody>
      </p:sp>
      <p:sp>
        <p:nvSpPr>
          <p:cNvPr id="3" name="Content Placeholder 2">
            <a:extLst>
              <a:ext uri="{FF2B5EF4-FFF2-40B4-BE49-F238E27FC236}">
                <a16:creationId xmlns:a16="http://schemas.microsoft.com/office/drawing/2014/main" id="{D43BC622-1A91-0943-9FD9-428950CDE11C}"/>
              </a:ext>
            </a:extLst>
          </p:cNvPr>
          <p:cNvSpPr>
            <a:spLocks noGrp="1"/>
          </p:cNvSpPr>
          <p:nvPr>
            <p:ph type="body" sz="quarter" idx="11"/>
          </p:nvPr>
        </p:nvSpPr>
        <p:spPr/>
        <p:txBody>
          <a:bodyPr>
            <a:noAutofit/>
          </a:bodyPr>
          <a:lstStyle/>
          <a:p>
            <a:r>
              <a:rPr lang="en-US" dirty="0"/>
              <a:t>What could someone deliberately do to compromise your program?</a:t>
            </a:r>
          </a:p>
          <a:p>
            <a:pPr lvl="1"/>
            <a:r>
              <a:rPr lang="en-US" dirty="0"/>
              <a:t>Adversary thinking</a:t>
            </a:r>
          </a:p>
          <a:p>
            <a:r>
              <a:rPr lang="en-US" dirty="0"/>
              <a:t>What could someone unintentionally do to compromise your program?</a:t>
            </a:r>
          </a:p>
          <a:p>
            <a:pPr lvl="1"/>
            <a:r>
              <a:rPr lang="en-US" dirty="0"/>
              <a:t>People make mistakes</a:t>
            </a:r>
          </a:p>
          <a:p>
            <a:r>
              <a:rPr lang="en-US" b="1" dirty="0">
                <a:solidFill>
                  <a:srgbClr val="8C6E43"/>
                </a:solidFill>
              </a:rPr>
              <a:t>Defensive Programming </a:t>
            </a:r>
            <a:r>
              <a:rPr lang="en-US" dirty="0"/>
              <a:t>uses a lot of techniques to ensure that when things go wrong, your program will behave properly.</a:t>
            </a:r>
          </a:p>
          <a:p>
            <a:pPr lvl="1"/>
            <a:r>
              <a:rPr lang="en-US" dirty="0"/>
              <a:t>Input validation, type checking</a:t>
            </a:r>
          </a:p>
          <a:p>
            <a:pPr lvl="1"/>
            <a:r>
              <a:rPr lang="en-US" dirty="0"/>
              <a:t>Cover all cases - use defaults to handle cases not explicitly covered</a:t>
            </a:r>
          </a:p>
          <a:p>
            <a:pPr lvl="1"/>
            <a:r>
              <a:rPr lang="en-US" dirty="0"/>
              <a:t>Catch and handle exceptions at the lowest level possible</a:t>
            </a:r>
          </a:p>
          <a:p>
            <a:pPr lvl="1"/>
            <a:r>
              <a:rPr lang="en-US" dirty="0"/>
              <a:t>...</a:t>
            </a:r>
          </a:p>
        </p:txBody>
      </p:sp>
    </p:spTree>
    <p:extLst>
      <p:ext uri="{BB962C8B-B14F-4D97-AF65-F5344CB8AC3E}">
        <p14:creationId xmlns:p14="http://schemas.microsoft.com/office/powerpoint/2010/main" val="430746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2CC11-C2C2-A743-8454-7D6FBA6DE07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8AB7BCE-B5D7-1F42-8BF7-7FD07B6DD166}"/>
              </a:ext>
            </a:extLst>
          </p:cNvPr>
          <p:cNvSpPr>
            <a:spLocks noGrp="1"/>
          </p:cNvSpPr>
          <p:nvPr>
            <p:ph type="body" sz="quarter" idx="11"/>
          </p:nvPr>
        </p:nvSpPr>
        <p:spPr/>
        <p:txBody>
          <a:bodyPr/>
          <a:lstStyle/>
          <a:p>
            <a:r>
              <a:rPr lang="en-US" dirty="0"/>
              <a:t>Demo: </a:t>
            </a:r>
            <a:r>
              <a:rPr lang="en-US" dirty="0" err="1"/>
              <a:t>Score_system.cpp</a:t>
            </a:r>
            <a:endParaRPr lang="en-US" dirty="0"/>
          </a:p>
        </p:txBody>
      </p:sp>
    </p:spTree>
    <p:extLst>
      <p:ext uri="{BB962C8B-B14F-4D97-AF65-F5344CB8AC3E}">
        <p14:creationId xmlns:p14="http://schemas.microsoft.com/office/powerpoint/2010/main" val="4122365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A766A-5929-6B46-9668-0C15ED81DBF0}"/>
              </a:ext>
            </a:extLst>
          </p:cNvPr>
          <p:cNvSpPr>
            <a:spLocks noGrp="1"/>
          </p:cNvSpPr>
          <p:nvPr>
            <p:ph type="title"/>
          </p:nvPr>
        </p:nvSpPr>
        <p:spPr>
          <a:xfrm>
            <a:off x="330851" y="205932"/>
            <a:ext cx="8229600" cy="571589"/>
          </a:xfrm>
        </p:spPr>
        <p:txBody>
          <a:bodyPr>
            <a:normAutofit/>
          </a:bodyPr>
          <a:lstStyle/>
          <a:p>
            <a:r>
              <a:rPr lang="en-US" dirty="0"/>
              <a:t>Outline</a:t>
            </a:r>
          </a:p>
        </p:txBody>
      </p:sp>
      <p:sp>
        <p:nvSpPr>
          <p:cNvPr id="3" name="Content Placeholder 2">
            <a:extLst>
              <a:ext uri="{FF2B5EF4-FFF2-40B4-BE49-F238E27FC236}">
                <a16:creationId xmlns:a16="http://schemas.microsoft.com/office/drawing/2014/main" id="{4E91C27B-CC84-8C40-BBE3-7A392EFAD55C}"/>
              </a:ext>
            </a:extLst>
          </p:cNvPr>
          <p:cNvSpPr>
            <a:spLocks noGrp="1"/>
          </p:cNvSpPr>
          <p:nvPr>
            <p:ph type="body" sz="quarter" idx="11"/>
          </p:nvPr>
        </p:nvSpPr>
        <p:spPr>
          <a:xfrm>
            <a:off x="914493" y="944563"/>
            <a:ext cx="7645958" cy="3303437"/>
          </a:xfrm>
        </p:spPr>
        <p:txBody>
          <a:bodyPr>
            <a:normAutofit/>
          </a:bodyPr>
          <a:lstStyle/>
          <a:p>
            <a:pPr lvl="1"/>
            <a:r>
              <a:rPr lang="en-US" dirty="0"/>
              <a:t>Software security</a:t>
            </a:r>
          </a:p>
          <a:p>
            <a:pPr lvl="1"/>
            <a:r>
              <a:rPr lang="en-US" dirty="0">
                <a:solidFill>
                  <a:srgbClr val="8C6E43"/>
                </a:solidFill>
              </a:rPr>
              <a:t>Software development life cycle (SDLC)</a:t>
            </a:r>
          </a:p>
          <a:p>
            <a:pPr lvl="1"/>
            <a:r>
              <a:rPr lang="en-US" dirty="0"/>
              <a:t>Software design principles (</a:t>
            </a:r>
            <a:r>
              <a:rPr lang="en-US" dirty="0" err="1"/>
              <a:t>Saltzer</a:t>
            </a:r>
            <a:r>
              <a:rPr lang="en-US" dirty="0"/>
              <a:t> &amp; Schroeder’s paper 1975)</a:t>
            </a:r>
          </a:p>
          <a:p>
            <a:pPr lvl="2"/>
            <a:r>
              <a:rPr lang="en-US" dirty="0"/>
              <a:t>Least Privilege (need to know)</a:t>
            </a:r>
          </a:p>
          <a:p>
            <a:pPr lvl="2"/>
            <a:r>
              <a:rPr lang="en-US" dirty="0"/>
              <a:t>Fail-safe Defaults</a:t>
            </a:r>
          </a:p>
          <a:p>
            <a:pPr lvl="2"/>
            <a:r>
              <a:rPr lang="en-US" dirty="0"/>
              <a:t>Economy Of Mechanism</a:t>
            </a:r>
          </a:p>
          <a:p>
            <a:pPr lvl="2"/>
            <a:r>
              <a:rPr lang="en-US" dirty="0"/>
              <a:t>Complete Mediation</a:t>
            </a:r>
          </a:p>
          <a:p>
            <a:pPr lvl="2"/>
            <a:r>
              <a:rPr lang="en-US" dirty="0"/>
              <a:t>Separation Of Privilege Principle (Defense In Depth)</a:t>
            </a:r>
          </a:p>
          <a:p>
            <a:pPr lvl="2"/>
            <a:r>
              <a:rPr lang="en-US" dirty="0"/>
              <a:t>Open Design</a:t>
            </a:r>
          </a:p>
          <a:p>
            <a:pPr lvl="2"/>
            <a:r>
              <a:rPr lang="en-US" dirty="0"/>
              <a:t>Least Common Mechanism</a:t>
            </a:r>
          </a:p>
          <a:p>
            <a:pPr lvl="2"/>
            <a:r>
              <a:rPr lang="en-US" dirty="0"/>
              <a:t>Least Astonishment</a:t>
            </a:r>
          </a:p>
          <a:p>
            <a:pPr lvl="2"/>
            <a:endParaRPr lang="en-US" dirty="0"/>
          </a:p>
          <a:p>
            <a:endParaRPr lang="en-US" dirty="0"/>
          </a:p>
          <a:p>
            <a:pPr lvl="1"/>
            <a:endParaRPr lang="en-US" dirty="0"/>
          </a:p>
        </p:txBody>
      </p:sp>
    </p:spTree>
    <p:extLst>
      <p:ext uri="{BB962C8B-B14F-4D97-AF65-F5344CB8AC3E}">
        <p14:creationId xmlns:p14="http://schemas.microsoft.com/office/powerpoint/2010/main" val="17823910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F3E7B-B055-6642-936A-733CAA11E25D}"/>
              </a:ext>
            </a:extLst>
          </p:cNvPr>
          <p:cNvSpPr>
            <a:spLocks noGrp="1"/>
          </p:cNvSpPr>
          <p:nvPr>
            <p:ph type="title"/>
          </p:nvPr>
        </p:nvSpPr>
        <p:spPr/>
        <p:txBody>
          <a:bodyPr/>
          <a:lstStyle/>
          <a:p>
            <a:r>
              <a:rPr lang="en-US" dirty="0"/>
              <a:t>all INPUT IS EVIL!</a:t>
            </a:r>
          </a:p>
        </p:txBody>
      </p:sp>
      <p:sp>
        <p:nvSpPr>
          <p:cNvPr id="3" name="Content Placeholder 2">
            <a:extLst>
              <a:ext uri="{FF2B5EF4-FFF2-40B4-BE49-F238E27FC236}">
                <a16:creationId xmlns:a16="http://schemas.microsoft.com/office/drawing/2014/main" id="{02C2BD99-AAFF-2D48-956E-BB733487B305}"/>
              </a:ext>
            </a:extLst>
          </p:cNvPr>
          <p:cNvSpPr>
            <a:spLocks noGrp="1"/>
          </p:cNvSpPr>
          <p:nvPr>
            <p:ph type="body" sz="quarter" idx="11"/>
          </p:nvPr>
        </p:nvSpPr>
        <p:spPr/>
        <p:txBody>
          <a:bodyPr>
            <a:normAutofit/>
          </a:bodyPr>
          <a:lstStyle/>
          <a:p>
            <a:r>
              <a:rPr lang="en-US" sz="2000" dirty="0"/>
              <a:t>Any program input (user input from keyboard, a file, a network connection) can be the source of vulnerability.</a:t>
            </a:r>
          </a:p>
          <a:p>
            <a:r>
              <a:rPr lang="en-US" sz="2000" dirty="0"/>
              <a:t>All input should be treated as potentially dangerous.</a:t>
            </a:r>
          </a:p>
          <a:p>
            <a:r>
              <a:rPr lang="en-US" sz="2000" dirty="0"/>
              <a:t>Code responsibility – Input validation:</a:t>
            </a:r>
          </a:p>
          <a:p>
            <a:pPr lvl="1"/>
            <a:r>
              <a:rPr lang="en-US" sz="2000" dirty="0"/>
              <a:t>1. Check your input</a:t>
            </a:r>
          </a:p>
          <a:p>
            <a:pPr lvl="1"/>
            <a:r>
              <a:rPr lang="en-US" sz="2000" dirty="0"/>
              <a:t>2. Use appropriate tools/functions to get input</a:t>
            </a:r>
          </a:p>
          <a:p>
            <a:pPr lvl="1"/>
            <a:r>
              <a:rPr lang="en-US" sz="2000" dirty="0"/>
              <a:t>3. Recover appropriately;</a:t>
            </a:r>
          </a:p>
        </p:txBody>
      </p:sp>
    </p:spTree>
    <p:extLst>
      <p:ext uri="{BB962C8B-B14F-4D97-AF65-F5344CB8AC3E}">
        <p14:creationId xmlns:p14="http://schemas.microsoft.com/office/powerpoint/2010/main" val="16551910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2803F-7FDF-9B47-97B0-AABC00A453BE}"/>
              </a:ext>
            </a:extLst>
          </p:cNvPr>
          <p:cNvSpPr>
            <a:spLocks noGrp="1"/>
          </p:cNvSpPr>
          <p:nvPr>
            <p:ph type="title"/>
          </p:nvPr>
        </p:nvSpPr>
        <p:spPr/>
        <p:txBody>
          <a:bodyPr/>
          <a:lstStyle/>
          <a:p>
            <a:r>
              <a:rPr lang="en-US" dirty="0"/>
              <a:t>Input validation</a:t>
            </a:r>
          </a:p>
        </p:txBody>
      </p:sp>
      <p:sp>
        <p:nvSpPr>
          <p:cNvPr id="3" name="Content Placeholder 2">
            <a:extLst>
              <a:ext uri="{FF2B5EF4-FFF2-40B4-BE49-F238E27FC236}">
                <a16:creationId xmlns:a16="http://schemas.microsoft.com/office/drawing/2014/main" id="{511F60C2-79C9-9E46-8FA0-5C5B9871C040}"/>
              </a:ext>
            </a:extLst>
          </p:cNvPr>
          <p:cNvSpPr>
            <a:spLocks noGrp="1"/>
          </p:cNvSpPr>
          <p:nvPr>
            <p:ph type="body" sz="quarter" idx="11"/>
          </p:nvPr>
        </p:nvSpPr>
        <p:spPr/>
        <p:txBody>
          <a:bodyPr/>
          <a:lstStyle/>
          <a:p>
            <a:r>
              <a:rPr lang="en-US" dirty="0"/>
              <a:t>1. Check your input</a:t>
            </a:r>
          </a:p>
          <a:p>
            <a:pPr lvl="1"/>
            <a:r>
              <a:rPr lang="en-US" dirty="0"/>
              <a:t>Type: input data should be of the right data type.</a:t>
            </a:r>
          </a:p>
          <a:p>
            <a:pPr lvl="1"/>
            <a:r>
              <a:rPr lang="en-US" dirty="0"/>
              <a:t>Range: within a range of possible values (the values make sense)</a:t>
            </a:r>
          </a:p>
          <a:p>
            <a:pPr lvl="1"/>
            <a:r>
              <a:rPr lang="en-US" dirty="0"/>
              <a:t>Length: too long or too short?</a:t>
            </a:r>
          </a:p>
          <a:p>
            <a:pPr lvl="1"/>
            <a:r>
              <a:rPr lang="en-US" dirty="0"/>
              <a:t>Format: specific format? </a:t>
            </a:r>
            <a:r>
              <a:rPr lang="en-US" dirty="0" err="1"/>
              <a:t>eg.</a:t>
            </a:r>
            <a:r>
              <a:rPr lang="en-US" dirty="0"/>
              <a:t> Date, phone number, SSN</a:t>
            </a:r>
          </a:p>
          <a:p>
            <a:pPr lvl="1"/>
            <a:r>
              <a:rPr lang="en-US" dirty="0"/>
              <a:t>...</a:t>
            </a:r>
          </a:p>
        </p:txBody>
      </p:sp>
    </p:spTree>
    <p:extLst>
      <p:ext uri="{BB962C8B-B14F-4D97-AF65-F5344CB8AC3E}">
        <p14:creationId xmlns:p14="http://schemas.microsoft.com/office/powerpoint/2010/main" val="6062538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C3207-C96E-0C47-9DB4-0E49E40B02B6}"/>
              </a:ext>
            </a:extLst>
          </p:cNvPr>
          <p:cNvSpPr>
            <a:spLocks noGrp="1"/>
          </p:cNvSpPr>
          <p:nvPr>
            <p:ph type="title"/>
          </p:nvPr>
        </p:nvSpPr>
        <p:spPr/>
        <p:txBody>
          <a:bodyPr/>
          <a:lstStyle/>
          <a:p>
            <a:r>
              <a:rPr lang="en-US" dirty="0"/>
              <a:t>Input validation</a:t>
            </a:r>
          </a:p>
        </p:txBody>
      </p:sp>
      <p:sp>
        <p:nvSpPr>
          <p:cNvPr id="3" name="Content Placeholder 2">
            <a:extLst>
              <a:ext uri="{FF2B5EF4-FFF2-40B4-BE49-F238E27FC236}">
                <a16:creationId xmlns:a16="http://schemas.microsoft.com/office/drawing/2014/main" id="{79AF32B7-25E4-A24C-A3D5-BD2B7A0CDC4A}"/>
              </a:ext>
            </a:extLst>
          </p:cNvPr>
          <p:cNvSpPr>
            <a:spLocks noGrp="1"/>
          </p:cNvSpPr>
          <p:nvPr>
            <p:ph type="body" sz="quarter" idx="11"/>
          </p:nvPr>
        </p:nvSpPr>
        <p:spPr/>
        <p:txBody>
          <a:bodyPr>
            <a:normAutofit/>
          </a:bodyPr>
          <a:lstStyle/>
          <a:p>
            <a:r>
              <a:rPr lang="en-US" dirty="0"/>
              <a:t>2. Use safer function to get input </a:t>
            </a:r>
          </a:p>
          <a:p>
            <a:r>
              <a:rPr lang="en-US" dirty="0"/>
              <a:t>	char* gets(char* str);   </a:t>
            </a:r>
            <a:r>
              <a:rPr lang="en-US" dirty="0">
                <a:sym typeface="Wingdings" pitchFamily="2" charset="2"/>
              </a:rPr>
              <a:t> Never use it</a:t>
            </a:r>
            <a:endParaRPr lang="en-US" dirty="0"/>
          </a:p>
          <a:p>
            <a:pPr lvl="1"/>
            <a:r>
              <a:rPr lang="en-US" dirty="0"/>
              <a:t>The gets() function reads characters from stdin and stores them in str until a newline character or end of file is found.</a:t>
            </a:r>
          </a:p>
          <a:p>
            <a:pPr lvl="1"/>
            <a:r>
              <a:rPr lang="en-US" dirty="0"/>
              <a:t>It is impossible to tell without knowing the data in advance how many characters gets() will read, and because gets() will continue to store characters past the end of the buffer, it is extremely dangerous to use.</a:t>
            </a:r>
          </a:p>
          <a:p>
            <a:pPr lvl="1"/>
            <a:endParaRPr lang="en-US" dirty="0"/>
          </a:p>
          <a:p>
            <a:pPr lvl="1"/>
            <a:r>
              <a:rPr lang="en-US" dirty="0"/>
              <a:t>Two alternative functions to use: </a:t>
            </a:r>
            <a:r>
              <a:rPr lang="en-US" dirty="0" err="1"/>
              <a:t>fgets</a:t>
            </a:r>
            <a:r>
              <a:rPr lang="en-US" dirty="0"/>
              <a:t>() or </a:t>
            </a:r>
            <a:r>
              <a:rPr lang="en-US" dirty="0" err="1"/>
              <a:t>getchar</a:t>
            </a:r>
            <a:r>
              <a:rPr lang="en-US" dirty="0"/>
              <a:t>().</a:t>
            </a:r>
          </a:p>
        </p:txBody>
      </p:sp>
    </p:spTree>
    <p:extLst>
      <p:ext uri="{BB962C8B-B14F-4D97-AF65-F5344CB8AC3E}">
        <p14:creationId xmlns:p14="http://schemas.microsoft.com/office/powerpoint/2010/main" val="39431973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075B4-C50C-6145-BD27-953EC49AF582}"/>
              </a:ext>
            </a:extLst>
          </p:cNvPr>
          <p:cNvSpPr>
            <a:spLocks noGrp="1"/>
          </p:cNvSpPr>
          <p:nvPr>
            <p:ph type="title"/>
          </p:nvPr>
        </p:nvSpPr>
        <p:spPr/>
        <p:txBody>
          <a:bodyPr/>
          <a:lstStyle/>
          <a:p>
            <a:r>
              <a:rPr lang="en-US" dirty="0"/>
              <a:t>Input validation</a:t>
            </a:r>
          </a:p>
        </p:txBody>
      </p:sp>
      <p:sp>
        <p:nvSpPr>
          <p:cNvPr id="3" name="Content Placeholder 2">
            <a:extLst>
              <a:ext uri="{FF2B5EF4-FFF2-40B4-BE49-F238E27FC236}">
                <a16:creationId xmlns:a16="http://schemas.microsoft.com/office/drawing/2014/main" id="{0F29AAA7-C985-A845-9442-ED4B07869ACA}"/>
              </a:ext>
            </a:extLst>
          </p:cNvPr>
          <p:cNvSpPr>
            <a:spLocks noGrp="1"/>
          </p:cNvSpPr>
          <p:nvPr>
            <p:ph type="body" sz="quarter" idx="11"/>
          </p:nvPr>
        </p:nvSpPr>
        <p:spPr/>
        <p:txBody>
          <a:bodyPr/>
          <a:lstStyle/>
          <a:p>
            <a:r>
              <a:rPr lang="en-US" dirty="0"/>
              <a:t>3. Recover appropriately;</a:t>
            </a:r>
          </a:p>
          <a:p>
            <a:pPr lvl="1"/>
            <a:r>
              <a:rPr lang="en-US" dirty="0"/>
              <a:t>Have proper message to indicate the problem.</a:t>
            </a:r>
          </a:p>
          <a:p>
            <a:pPr lvl="1"/>
            <a:r>
              <a:rPr lang="en-US" dirty="0"/>
              <a:t>Drop the bad one and ask for a new one, until getting a valid input (preferred way).</a:t>
            </a:r>
          </a:p>
          <a:p>
            <a:pPr lvl="1"/>
            <a:r>
              <a:rPr lang="en-US" dirty="0"/>
              <a:t>Parse it and make changes on the input (</a:t>
            </a:r>
            <a:r>
              <a:rPr lang="en-US" dirty="0" err="1"/>
              <a:t>eg.</a:t>
            </a:r>
            <a:r>
              <a:rPr lang="en-US" dirty="0"/>
              <a:t> drop certain characters/symbols...).</a:t>
            </a:r>
          </a:p>
          <a:p>
            <a:pPr lvl="1"/>
            <a:r>
              <a:rPr lang="en-US" dirty="0"/>
              <a:t>Truncate it if the input is too long</a:t>
            </a:r>
          </a:p>
          <a:p>
            <a:pPr lvl="1"/>
            <a:r>
              <a:rPr lang="en-US" dirty="0"/>
              <a:t>Terminate the program gracefully (not a good choice)</a:t>
            </a:r>
          </a:p>
          <a:p>
            <a:pPr lvl="1"/>
            <a:r>
              <a:rPr lang="en-US" dirty="0"/>
              <a:t>...</a:t>
            </a:r>
          </a:p>
          <a:p>
            <a:pPr lvl="1"/>
            <a:endParaRPr lang="en-US" dirty="0"/>
          </a:p>
        </p:txBody>
      </p:sp>
    </p:spTree>
    <p:extLst>
      <p:ext uri="{BB962C8B-B14F-4D97-AF65-F5344CB8AC3E}">
        <p14:creationId xmlns:p14="http://schemas.microsoft.com/office/powerpoint/2010/main" val="14311614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3CA09-3DBC-0643-BA78-BF7EF60CC4B0}"/>
              </a:ext>
            </a:extLst>
          </p:cNvPr>
          <p:cNvSpPr>
            <a:spLocks noGrp="1"/>
          </p:cNvSpPr>
          <p:nvPr>
            <p:ph type="title"/>
          </p:nvPr>
        </p:nvSpPr>
        <p:spPr/>
        <p:txBody>
          <a:bodyPr/>
          <a:lstStyle/>
          <a:p>
            <a:r>
              <a:rPr lang="en-US" sz="2400" dirty="0"/>
              <a:t>Unintentional Programming Oversights Vs. Malicious Code</a:t>
            </a:r>
          </a:p>
        </p:txBody>
      </p:sp>
      <p:sp>
        <p:nvSpPr>
          <p:cNvPr id="3" name="Content Placeholder 2">
            <a:extLst>
              <a:ext uri="{FF2B5EF4-FFF2-40B4-BE49-F238E27FC236}">
                <a16:creationId xmlns:a16="http://schemas.microsoft.com/office/drawing/2014/main" id="{5906356C-4DDB-724A-AAF2-5E472E44BE02}"/>
              </a:ext>
            </a:extLst>
          </p:cNvPr>
          <p:cNvSpPr>
            <a:spLocks noGrp="1"/>
          </p:cNvSpPr>
          <p:nvPr>
            <p:ph type="body" sz="quarter" idx="11"/>
          </p:nvPr>
        </p:nvSpPr>
        <p:spPr>
          <a:xfrm>
            <a:off x="914493" y="1095450"/>
            <a:ext cx="7645958" cy="3486710"/>
          </a:xfrm>
        </p:spPr>
        <p:txBody>
          <a:bodyPr>
            <a:normAutofit/>
          </a:bodyPr>
          <a:lstStyle/>
          <a:p>
            <a:r>
              <a:rPr lang="en-US" dirty="0"/>
              <a:t>Unintentional (</a:t>
            </a:r>
            <a:r>
              <a:rPr lang="en-US" dirty="0" err="1"/>
              <a:t>Nonmalicious</a:t>
            </a:r>
            <a:r>
              <a:rPr lang="en-US" dirty="0"/>
              <a:t>) Programming Oversights:</a:t>
            </a:r>
          </a:p>
          <a:p>
            <a:pPr lvl="1"/>
            <a:r>
              <a:rPr lang="en-US" dirty="0"/>
              <a:t>Buffer overflow</a:t>
            </a:r>
          </a:p>
          <a:p>
            <a:pPr lvl="1"/>
            <a:r>
              <a:rPr lang="en-US" dirty="0"/>
              <a:t>Integer overflow</a:t>
            </a:r>
          </a:p>
          <a:p>
            <a:pPr lvl="1"/>
            <a:r>
              <a:rPr lang="en-US" dirty="0"/>
              <a:t>Incomplete mediation</a:t>
            </a:r>
          </a:p>
          <a:p>
            <a:pPr lvl="1"/>
            <a:r>
              <a:rPr lang="en-US" dirty="0"/>
              <a:t>Off-by-one error</a:t>
            </a:r>
          </a:p>
          <a:p>
            <a:pPr lvl="1"/>
            <a:r>
              <a:rPr lang="en-US" dirty="0"/>
              <a:t>Format string vulnerability</a:t>
            </a:r>
          </a:p>
          <a:p>
            <a:pPr lvl="1"/>
            <a:r>
              <a:rPr lang="en-US" dirty="0"/>
              <a:t>Unsafe utility program</a:t>
            </a:r>
          </a:p>
          <a:p>
            <a:pPr lvl="1"/>
            <a:r>
              <a:rPr lang="en-US" dirty="0"/>
              <a:t>...</a:t>
            </a:r>
          </a:p>
          <a:p>
            <a:r>
              <a:rPr lang="en-US" dirty="0"/>
              <a:t>Malicious code or malware (malicious software)  - Programs planted by an agent with malicious intent to cause unanticipated or undesired effects. </a:t>
            </a:r>
          </a:p>
          <a:p>
            <a:endParaRPr lang="en-US" dirty="0"/>
          </a:p>
        </p:txBody>
      </p:sp>
    </p:spTree>
    <p:extLst>
      <p:ext uri="{BB962C8B-B14F-4D97-AF65-F5344CB8AC3E}">
        <p14:creationId xmlns:p14="http://schemas.microsoft.com/office/powerpoint/2010/main" val="18909124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1B2C8-F908-2D49-ACFF-A6FFEE7C213A}"/>
              </a:ext>
            </a:extLst>
          </p:cNvPr>
          <p:cNvSpPr>
            <a:spLocks noGrp="1"/>
          </p:cNvSpPr>
          <p:nvPr>
            <p:ph type="title"/>
          </p:nvPr>
        </p:nvSpPr>
        <p:spPr/>
        <p:txBody>
          <a:bodyPr/>
          <a:lstStyle/>
          <a:p>
            <a:r>
              <a:rPr lang="en-US" dirty="0"/>
              <a:t>outline</a:t>
            </a:r>
          </a:p>
        </p:txBody>
      </p:sp>
      <p:sp>
        <p:nvSpPr>
          <p:cNvPr id="3" name="Text Placeholder 2">
            <a:extLst>
              <a:ext uri="{FF2B5EF4-FFF2-40B4-BE49-F238E27FC236}">
                <a16:creationId xmlns:a16="http://schemas.microsoft.com/office/drawing/2014/main" id="{FE780E20-AA20-2E47-B318-AE5E7B1ABD3C}"/>
              </a:ext>
            </a:extLst>
          </p:cNvPr>
          <p:cNvSpPr>
            <a:spLocks noGrp="1"/>
          </p:cNvSpPr>
          <p:nvPr>
            <p:ph type="body" sz="quarter" idx="11"/>
          </p:nvPr>
        </p:nvSpPr>
        <p:spPr/>
        <p:txBody>
          <a:bodyPr/>
          <a:lstStyle/>
          <a:p>
            <a:r>
              <a:rPr lang="en-US" dirty="0"/>
              <a:t>Software design principles</a:t>
            </a:r>
          </a:p>
          <a:p>
            <a:r>
              <a:rPr lang="en-US" dirty="0"/>
              <a:t>Secure coding</a:t>
            </a:r>
          </a:p>
          <a:p>
            <a:r>
              <a:rPr lang="en-US" dirty="0">
                <a:solidFill>
                  <a:srgbClr val="8C6E43"/>
                </a:solidFill>
              </a:rPr>
              <a:t>Common software vulnerabilities</a:t>
            </a:r>
          </a:p>
          <a:p>
            <a:pPr marL="662940" lvl="1" indent="-285750">
              <a:buFont typeface="Arial" panose="020B0604020202020204" pitchFamily="34" charset="0"/>
              <a:buChar char="•"/>
            </a:pPr>
            <a:r>
              <a:rPr lang="en-US" dirty="0">
                <a:solidFill>
                  <a:srgbClr val="8C6E43"/>
                </a:solidFill>
              </a:rPr>
              <a:t>	buffer overflow</a:t>
            </a:r>
          </a:p>
          <a:p>
            <a:pPr marL="662940" lvl="1" indent="-285750">
              <a:buFont typeface="Arial" panose="020B0604020202020204" pitchFamily="34" charset="0"/>
              <a:buChar char="•"/>
            </a:pPr>
            <a:r>
              <a:rPr lang="en-US" dirty="0">
                <a:solidFill>
                  <a:srgbClr val="8C6E43"/>
                </a:solidFill>
              </a:rPr>
              <a:t>	integer overflow</a:t>
            </a:r>
          </a:p>
          <a:p>
            <a:r>
              <a:rPr lang="en-US" dirty="0"/>
              <a:t>Code auditing</a:t>
            </a:r>
          </a:p>
          <a:p>
            <a:r>
              <a:rPr lang="en-US" dirty="0"/>
              <a:t>Static code analysis tools</a:t>
            </a:r>
          </a:p>
          <a:p>
            <a:r>
              <a:rPr lang="en-US" dirty="0"/>
              <a:t>Software security testing </a:t>
            </a:r>
          </a:p>
          <a:p>
            <a:endParaRPr lang="en-US" dirty="0"/>
          </a:p>
        </p:txBody>
      </p:sp>
    </p:spTree>
    <p:extLst>
      <p:ext uri="{BB962C8B-B14F-4D97-AF65-F5344CB8AC3E}">
        <p14:creationId xmlns:p14="http://schemas.microsoft.com/office/powerpoint/2010/main" val="9397865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CD57C-014F-FF44-A370-680A76D2AE4E}"/>
              </a:ext>
            </a:extLst>
          </p:cNvPr>
          <p:cNvSpPr>
            <a:spLocks noGrp="1"/>
          </p:cNvSpPr>
          <p:nvPr>
            <p:ph type="title"/>
          </p:nvPr>
        </p:nvSpPr>
        <p:spPr/>
        <p:txBody>
          <a:bodyPr/>
          <a:lstStyle/>
          <a:p>
            <a:r>
              <a:rPr lang="en-US" dirty="0"/>
              <a:t>Memory Corruption</a:t>
            </a:r>
          </a:p>
        </p:txBody>
      </p:sp>
      <p:sp>
        <p:nvSpPr>
          <p:cNvPr id="3" name="Content Placeholder 2">
            <a:extLst>
              <a:ext uri="{FF2B5EF4-FFF2-40B4-BE49-F238E27FC236}">
                <a16:creationId xmlns:a16="http://schemas.microsoft.com/office/drawing/2014/main" id="{B2C7BF15-0515-7448-9664-BD42D8304A18}"/>
              </a:ext>
            </a:extLst>
          </p:cNvPr>
          <p:cNvSpPr>
            <a:spLocks noGrp="1"/>
          </p:cNvSpPr>
          <p:nvPr>
            <p:ph idx="1"/>
          </p:nvPr>
        </p:nvSpPr>
        <p:spPr/>
        <p:txBody>
          <a:bodyPr/>
          <a:lstStyle/>
          <a:p>
            <a:r>
              <a:rPr lang="en-US" b="1" dirty="0">
                <a:solidFill>
                  <a:schemeClr val="accent1"/>
                </a:solidFill>
              </a:rPr>
              <a:t>Memory Corruption </a:t>
            </a:r>
            <a:r>
              <a:rPr lang="en-US" dirty="0"/>
              <a:t>can be described as the vulnerability that may occur in a computer system when the contents of a memory location are altered due to explicit assignment.</a:t>
            </a:r>
          </a:p>
          <a:p>
            <a:endParaRPr lang="en-US" dirty="0"/>
          </a:p>
          <a:p>
            <a:r>
              <a:rPr lang="en-US" dirty="0"/>
              <a:t>Buffer Overflows are the most common type of memory corruption.</a:t>
            </a:r>
          </a:p>
          <a:p>
            <a:r>
              <a:rPr lang="en-US" dirty="0"/>
              <a:t>A </a:t>
            </a:r>
            <a:r>
              <a:rPr lang="en-US" b="1" dirty="0">
                <a:solidFill>
                  <a:schemeClr val="accent1"/>
                </a:solidFill>
              </a:rPr>
              <a:t>Buffer Overflow </a:t>
            </a:r>
            <a:r>
              <a:rPr lang="en-US" dirty="0"/>
              <a:t>is a software bug in which data copied to a location in memory exceeds the size of the reserved destination area. When an overflow is triggered, the excess data overwrites the adjacent memory locations. </a:t>
            </a:r>
          </a:p>
        </p:txBody>
      </p:sp>
    </p:spTree>
    <p:extLst>
      <p:ext uri="{BB962C8B-B14F-4D97-AF65-F5344CB8AC3E}">
        <p14:creationId xmlns:p14="http://schemas.microsoft.com/office/powerpoint/2010/main" val="29527602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3EC47-EAED-E24B-BE60-AF055B8D203D}"/>
              </a:ext>
            </a:extLst>
          </p:cNvPr>
          <p:cNvSpPr>
            <a:spLocks noGrp="1"/>
          </p:cNvSpPr>
          <p:nvPr>
            <p:ph type="title"/>
          </p:nvPr>
        </p:nvSpPr>
        <p:spPr/>
        <p:txBody>
          <a:bodyPr/>
          <a:lstStyle/>
          <a:p>
            <a:r>
              <a:rPr lang="en-US" dirty="0"/>
              <a:t>Example:</a:t>
            </a:r>
            <a:br>
              <a:rPr lang="en-US" dirty="0"/>
            </a:br>
            <a:r>
              <a:rPr lang="en-US" dirty="0"/>
              <a:t>Buffer </a:t>
            </a:r>
            <a:br>
              <a:rPr lang="en-US" dirty="0"/>
            </a:br>
            <a:r>
              <a:rPr lang="en-US" dirty="0"/>
              <a:t>overflow</a:t>
            </a:r>
          </a:p>
        </p:txBody>
      </p:sp>
      <p:sp>
        <p:nvSpPr>
          <p:cNvPr id="3" name="Text Placeholder 2">
            <a:extLst>
              <a:ext uri="{FF2B5EF4-FFF2-40B4-BE49-F238E27FC236}">
                <a16:creationId xmlns:a16="http://schemas.microsoft.com/office/drawing/2014/main" id="{DFE97B37-52A1-0D4F-BBA4-4B1D14DA18E9}"/>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101F327F-1E1B-3D45-9C82-583507DA975C}"/>
              </a:ext>
            </a:extLst>
          </p:cNvPr>
          <p:cNvPicPr>
            <a:picLocks noChangeAspect="1"/>
          </p:cNvPicPr>
          <p:nvPr/>
        </p:nvPicPr>
        <p:blipFill>
          <a:blip r:embed="rId2"/>
          <a:stretch>
            <a:fillRect/>
          </a:stretch>
        </p:blipFill>
        <p:spPr>
          <a:xfrm>
            <a:off x="3092074" y="128424"/>
            <a:ext cx="5115941" cy="4663133"/>
          </a:xfrm>
          <a:prstGeom prst="rect">
            <a:avLst/>
          </a:prstGeom>
        </p:spPr>
      </p:pic>
    </p:spTree>
    <p:extLst>
      <p:ext uri="{BB962C8B-B14F-4D97-AF65-F5344CB8AC3E}">
        <p14:creationId xmlns:p14="http://schemas.microsoft.com/office/powerpoint/2010/main" val="24218800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E6825D1-0B00-1746-91C4-F25396F7BBDD}"/>
              </a:ext>
            </a:extLst>
          </p:cNvPr>
          <p:cNvSpPr>
            <a:spLocks noGrp="1"/>
          </p:cNvSpPr>
          <p:nvPr>
            <p:ph type="body" idx="1"/>
          </p:nvPr>
        </p:nvSpPr>
        <p:spPr/>
        <p:txBody>
          <a:bodyPr/>
          <a:lstStyle/>
          <a:p>
            <a:endParaRPr lang="en-US" dirty="0"/>
          </a:p>
        </p:txBody>
      </p:sp>
      <p:pic>
        <p:nvPicPr>
          <p:cNvPr id="4" name="Picture 3">
            <a:extLst>
              <a:ext uri="{FF2B5EF4-FFF2-40B4-BE49-F238E27FC236}">
                <a16:creationId xmlns:a16="http://schemas.microsoft.com/office/drawing/2014/main" id="{ED44A2B7-4980-354F-BA76-E13D819C6B41}"/>
              </a:ext>
            </a:extLst>
          </p:cNvPr>
          <p:cNvPicPr>
            <a:picLocks noChangeAspect="1"/>
          </p:cNvPicPr>
          <p:nvPr/>
        </p:nvPicPr>
        <p:blipFill>
          <a:blip r:embed="rId2"/>
          <a:stretch>
            <a:fillRect/>
          </a:stretch>
        </p:blipFill>
        <p:spPr>
          <a:xfrm>
            <a:off x="2983449" y="370216"/>
            <a:ext cx="5848851" cy="4403068"/>
          </a:xfrm>
          <a:prstGeom prst="rect">
            <a:avLst/>
          </a:prstGeom>
        </p:spPr>
      </p:pic>
      <p:sp>
        <p:nvSpPr>
          <p:cNvPr id="5" name="Title 1">
            <a:extLst>
              <a:ext uri="{FF2B5EF4-FFF2-40B4-BE49-F238E27FC236}">
                <a16:creationId xmlns:a16="http://schemas.microsoft.com/office/drawing/2014/main" id="{01C296AB-BCA0-2B45-8BEB-755587451598}"/>
              </a:ext>
            </a:extLst>
          </p:cNvPr>
          <p:cNvSpPr>
            <a:spLocks noGrp="1"/>
          </p:cNvSpPr>
          <p:nvPr>
            <p:ph type="title"/>
          </p:nvPr>
        </p:nvSpPr>
        <p:spPr>
          <a:xfrm>
            <a:off x="311700" y="445025"/>
            <a:ext cx="8520600" cy="572700"/>
          </a:xfrm>
        </p:spPr>
        <p:txBody>
          <a:bodyPr/>
          <a:lstStyle/>
          <a:p>
            <a:r>
              <a:rPr lang="en-US" dirty="0"/>
              <a:t>Example:</a:t>
            </a:r>
            <a:br>
              <a:rPr lang="en-US" dirty="0"/>
            </a:br>
            <a:r>
              <a:rPr lang="en-US" dirty="0"/>
              <a:t>Buffer </a:t>
            </a:r>
            <a:br>
              <a:rPr lang="en-US" dirty="0"/>
            </a:br>
            <a:r>
              <a:rPr lang="en-US" dirty="0"/>
              <a:t>overflow</a:t>
            </a:r>
          </a:p>
        </p:txBody>
      </p:sp>
    </p:spTree>
    <p:extLst>
      <p:ext uri="{BB962C8B-B14F-4D97-AF65-F5344CB8AC3E}">
        <p14:creationId xmlns:p14="http://schemas.microsoft.com/office/powerpoint/2010/main" val="28719875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508D129-D90A-F243-ABA2-50AA867AD9E0}"/>
              </a:ext>
            </a:extLst>
          </p:cNvPr>
          <p:cNvSpPr>
            <a:spLocks noGrp="1"/>
          </p:cNvSpPr>
          <p:nvPr>
            <p:ph type="body" idx="1"/>
          </p:nvPr>
        </p:nvSpPr>
        <p:spPr/>
        <p:txBody>
          <a:bodyPr/>
          <a:lstStyle/>
          <a:p>
            <a:endParaRPr lang="en-US" dirty="0"/>
          </a:p>
        </p:txBody>
      </p:sp>
      <p:pic>
        <p:nvPicPr>
          <p:cNvPr id="4" name="Picture 3">
            <a:extLst>
              <a:ext uri="{FF2B5EF4-FFF2-40B4-BE49-F238E27FC236}">
                <a16:creationId xmlns:a16="http://schemas.microsoft.com/office/drawing/2014/main" id="{7CE9A030-27F2-974F-A070-74BA7564C1C6}"/>
              </a:ext>
            </a:extLst>
          </p:cNvPr>
          <p:cNvPicPr>
            <a:picLocks noChangeAspect="1"/>
          </p:cNvPicPr>
          <p:nvPr/>
        </p:nvPicPr>
        <p:blipFill>
          <a:blip r:embed="rId2"/>
          <a:stretch>
            <a:fillRect/>
          </a:stretch>
        </p:blipFill>
        <p:spPr>
          <a:xfrm>
            <a:off x="2787566" y="296910"/>
            <a:ext cx="6268202" cy="4549679"/>
          </a:xfrm>
          <a:prstGeom prst="rect">
            <a:avLst/>
          </a:prstGeom>
        </p:spPr>
      </p:pic>
      <p:sp>
        <p:nvSpPr>
          <p:cNvPr id="5" name="Title 1">
            <a:extLst>
              <a:ext uri="{FF2B5EF4-FFF2-40B4-BE49-F238E27FC236}">
                <a16:creationId xmlns:a16="http://schemas.microsoft.com/office/drawing/2014/main" id="{882F9A6C-FDBC-BB4B-BA0D-FDB4CF9DE0C6}"/>
              </a:ext>
            </a:extLst>
          </p:cNvPr>
          <p:cNvSpPr>
            <a:spLocks noGrp="1"/>
          </p:cNvSpPr>
          <p:nvPr>
            <p:ph type="title"/>
          </p:nvPr>
        </p:nvSpPr>
        <p:spPr>
          <a:xfrm>
            <a:off x="311700" y="445025"/>
            <a:ext cx="8520600" cy="572700"/>
          </a:xfrm>
        </p:spPr>
        <p:txBody>
          <a:bodyPr/>
          <a:lstStyle/>
          <a:p>
            <a:r>
              <a:rPr lang="en-US" dirty="0"/>
              <a:t>Example:</a:t>
            </a:r>
            <a:br>
              <a:rPr lang="en-US" dirty="0"/>
            </a:br>
            <a:r>
              <a:rPr lang="en-US" dirty="0"/>
              <a:t>Buffer </a:t>
            </a:r>
            <a:br>
              <a:rPr lang="en-US" dirty="0"/>
            </a:br>
            <a:r>
              <a:rPr lang="en-US" dirty="0"/>
              <a:t>overflow</a:t>
            </a:r>
          </a:p>
        </p:txBody>
      </p:sp>
    </p:spTree>
    <p:extLst>
      <p:ext uri="{BB962C8B-B14F-4D97-AF65-F5344CB8AC3E}">
        <p14:creationId xmlns:p14="http://schemas.microsoft.com/office/powerpoint/2010/main" val="1884428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DEE97-F07B-7F40-BE12-B4B07A1EF922}"/>
              </a:ext>
            </a:extLst>
          </p:cNvPr>
          <p:cNvSpPr>
            <a:spLocks noGrp="1"/>
          </p:cNvSpPr>
          <p:nvPr>
            <p:ph type="title"/>
          </p:nvPr>
        </p:nvSpPr>
        <p:spPr>
          <a:xfrm>
            <a:off x="330851" y="205932"/>
            <a:ext cx="8229600" cy="571589"/>
          </a:xfrm>
        </p:spPr>
        <p:txBody>
          <a:bodyPr>
            <a:noAutofit/>
          </a:bodyPr>
          <a:lstStyle/>
          <a:p>
            <a:r>
              <a:rPr lang="en-US" sz="2800" dirty="0"/>
              <a:t>Software development life cycle (</a:t>
            </a:r>
            <a:r>
              <a:rPr lang="en-US" sz="2800" dirty="0" err="1"/>
              <a:t>sdlc</a:t>
            </a:r>
            <a:r>
              <a:rPr lang="en-US" sz="2800" dirty="0"/>
              <a:t>)</a:t>
            </a:r>
          </a:p>
        </p:txBody>
      </p:sp>
      <p:sp>
        <p:nvSpPr>
          <p:cNvPr id="3" name="Content Placeholder 2">
            <a:extLst>
              <a:ext uri="{FF2B5EF4-FFF2-40B4-BE49-F238E27FC236}">
                <a16:creationId xmlns:a16="http://schemas.microsoft.com/office/drawing/2014/main" id="{5407B141-CEB3-A14B-9FF3-35599D335B84}"/>
              </a:ext>
            </a:extLst>
          </p:cNvPr>
          <p:cNvSpPr>
            <a:spLocks noGrp="1"/>
          </p:cNvSpPr>
          <p:nvPr>
            <p:ph type="body" sz="quarter" idx="11"/>
          </p:nvPr>
        </p:nvSpPr>
        <p:spPr>
          <a:xfrm>
            <a:off x="420107" y="854894"/>
            <a:ext cx="4848653" cy="3303587"/>
          </a:xfrm>
        </p:spPr>
        <p:txBody>
          <a:bodyPr>
            <a:normAutofit/>
          </a:bodyPr>
          <a:lstStyle/>
          <a:p>
            <a:r>
              <a:rPr lang="en-US" dirty="0"/>
              <a:t>Software development life cycle describes phases of the software development cycle and the order in which those phases are executed. </a:t>
            </a:r>
          </a:p>
          <a:p>
            <a:r>
              <a:rPr lang="en-US" dirty="0"/>
              <a:t>Each phase produces deliverables required by the next phase in the life cycle.</a:t>
            </a:r>
          </a:p>
        </p:txBody>
      </p:sp>
      <p:pic>
        <p:nvPicPr>
          <p:cNvPr id="4" name="Picture 3">
            <a:extLst>
              <a:ext uri="{FF2B5EF4-FFF2-40B4-BE49-F238E27FC236}">
                <a16:creationId xmlns:a16="http://schemas.microsoft.com/office/drawing/2014/main" id="{02105C77-6502-EF41-93CE-C5D03E88F153}"/>
              </a:ext>
            </a:extLst>
          </p:cNvPr>
          <p:cNvPicPr>
            <a:picLocks noChangeAspect="1"/>
          </p:cNvPicPr>
          <p:nvPr/>
        </p:nvPicPr>
        <p:blipFill>
          <a:blip r:embed="rId2"/>
          <a:stretch>
            <a:fillRect/>
          </a:stretch>
        </p:blipFill>
        <p:spPr>
          <a:xfrm>
            <a:off x="5271935" y="788398"/>
            <a:ext cx="3816271" cy="3615915"/>
          </a:xfrm>
          <a:prstGeom prst="rect">
            <a:avLst/>
          </a:prstGeom>
        </p:spPr>
      </p:pic>
      <p:sp>
        <p:nvSpPr>
          <p:cNvPr id="6" name="TextBox 5">
            <a:extLst>
              <a:ext uri="{FF2B5EF4-FFF2-40B4-BE49-F238E27FC236}">
                <a16:creationId xmlns:a16="http://schemas.microsoft.com/office/drawing/2014/main" id="{38E527BA-1178-9B4D-AAF5-F6BD5DC209B1}"/>
              </a:ext>
            </a:extLst>
          </p:cNvPr>
          <p:cNvSpPr txBox="1"/>
          <p:nvPr/>
        </p:nvSpPr>
        <p:spPr>
          <a:xfrm>
            <a:off x="796159" y="2496960"/>
            <a:ext cx="4509239" cy="946413"/>
          </a:xfrm>
          <a:prstGeom prst="rect">
            <a:avLst/>
          </a:prstGeom>
          <a:noFill/>
        </p:spPr>
        <p:txBody>
          <a:bodyPr wrap="square" rtlCol="0">
            <a:spAutoFit/>
          </a:bodyPr>
          <a:lstStyle/>
          <a:p>
            <a:r>
              <a:rPr lang="en-US" sz="1500" dirty="0">
                <a:solidFill>
                  <a:schemeClr val="accent6"/>
                </a:solidFill>
              </a:rPr>
              <a:t>Which stage should we start think about security?</a:t>
            </a:r>
          </a:p>
          <a:p>
            <a:r>
              <a:rPr lang="en-US" sz="1500" dirty="0">
                <a:solidFill>
                  <a:srgbClr val="C00000"/>
                </a:solidFill>
              </a:rPr>
              <a:t>Security should be considered as early as possible – from the planning phase.</a:t>
            </a:r>
          </a:p>
          <a:p>
            <a:endParaRPr lang="en-US" sz="1050" dirty="0"/>
          </a:p>
        </p:txBody>
      </p:sp>
      <p:sp>
        <p:nvSpPr>
          <p:cNvPr id="5" name="TextBox 4">
            <a:extLst>
              <a:ext uri="{FF2B5EF4-FFF2-40B4-BE49-F238E27FC236}">
                <a16:creationId xmlns:a16="http://schemas.microsoft.com/office/drawing/2014/main" id="{C9CF29CD-73A6-C948-B379-1A17013C0A94}"/>
              </a:ext>
            </a:extLst>
          </p:cNvPr>
          <p:cNvSpPr txBox="1"/>
          <p:nvPr/>
        </p:nvSpPr>
        <p:spPr>
          <a:xfrm>
            <a:off x="789810" y="3256566"/>
            <a:ext cx="4318766" cy="553998"/>
          </a:xfrm>
          <a:prstGeom prst="rect">
            <a:avLst/>
          </a:prstGeom>
          <a:noFill/>
        </p:spPr>
        <p:txBody>
          <a:bodyPr wrap="square" rtlCol="0">
            <a:spAutoFit/>
          </a:bodyPr>
          <a:lstStyle/>
          <a:p>
            <a:r>
              <a:rPr lang="en-US" sz="1500" dirty="0">
                <a:solidFill>
                  <a:srgbClr val="0070C0"/>
                </a:solidFill>
              </a:rPr>
              <a:t>Developing secure software involves considering security at every stage of the life cycle.</a:t>
            </a:r>
          </a:p>
        </p:txBody>
      </p:sp>
    </p:spTree>
    <p:extLst>
      <p:ext uri="{BB962C8B-B14F-4D97-AF65-F5344CB8AC3E}">
        <p14:creationId xmlns:p14="http://schemas.microsoft.com/office/powerpoint/2010/main" val="123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randombar(horizontal)">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9182E6-3A1D-8445-9F0F-515558F5DC07}"/>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19E27366-A4F8-984D-BA59-0D5A3F1087A6}"/>
              </a:ext>
            </a:extLst>
          </p:cNvPr>
          <p:cNvPicPr>
            <a:picLocks noChangeAspect="1"/>
          </p:cNvPicPr>
          <p:nvPr/>
        </p:nvPicPr>
        <p:blipFill>
          <a:blip r:embed="rId2"/>
          <a:stretch>
            <a:fillRect/>
          </a:stretch>
        </p:blipFill>
        <p:spPr>
          <a:xfrm>
            <a:off x="2789383" y="283815"/>
            <a:ext cx="6354617" cy="3964655"/>
          </a:xfrm>
          <a:prstGeom prst="rect">
            <a:avLst/>
          </a:prstGeom>
        </p:spPr>
      </p:pic>
      <p:sp>
        <p:nvSpPr>
          <p:cNvPr id="5" name="Title 1">
            <a:extLst>
              <a:ext uri="{FF2B5EF4-FFF2-40B4-BE49-F238E27FC236}">
                <a16:creationId xmlns:a16="http://schemas.microsoft.com/office/drawing/2014/main" id="{F90ADB45-A2E4-504A-8B90-CC3AFE1C2BB7}"/>
              </a:ext>
            </a:extLst>
          </p:cNvPr>
          <p:cNvSpPr>
            <a:spLocks noGrp="1"/>
          </p:cNvSpPr>
          <p:nvPr>
            <p:ph type="title"/>
          </p:nvPr>
        </p:nvSpPr>
        <p:spPr>
          <a:xfrm>
            <a:off x="311700" y="283815"/>
            <a:ext cx="8520600" cy="572700"/>
          </a:xfrm>
        </p:spPr>
        <p:txBody>
          <a:bodyPr/>
          <a:lstStyle/>
          <a:p>
            <a:r>
              <a:rPr lang="en-US" dirty="0"/>
              <a:t>Example:</a:t>
            </a:r>
            <a:br>
              <a:rPr lang="en-US" dirty="0"/>
            </a:br>
            <a:r>
              <a:rPr lang="en-US" dirty="0"/>
              <a:t>Buffer </a:t>
            </a:r>
            <a:br>
              <a:rPr lang="en-US" dirty="0"/>
            </a:br>
            <a:r>
              <a:rPr lang="en-US" dirty="0"/>
              <a:t>overflow</a:t>
            </a:r>
          </a:p>
        </p:txBody>
      </p:sp>
    </p:spTree>
    <p:extLst>
      <p:ext uri="{BB962C8B-B14F-4D97-AF65-F5344CB8AC3E}">
        <p14:creationId xmlns:p14="http://schemas.microsoft.com/office/powerpoint/2010/main" val="22583545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9FE72-194D-8D47-A4EF-E9E9DD30FD2B}"/>
              </a:ext>
            </a:extLst>
          </p:cNvPr>
          <p:cNvSpPr>
            <a:spLocks noGrp="1"/>
          </p:cNvSpPr>
          <p:nvPr>
            <p:ph type="title"/>
          </p:nvPr>
        </p:nvSpPr>
        <p:spPr/>
        <p:txBody>
          <a:bodyPr/>
          <a:lstStyle/>
          <a:p>
            <a:r>
              <a:rPr lang="en-US" dirty="0"/>
              <a:t>overwrite the return address</a:t>
            </a:r>
          </a:p>
        </p:txBody>
      </p:sp>
      <p:sp>
        <p:nvSpPr>
          <p:cNvPr id="3" name="Text Placeholder 2">
            <a:extLst>
              <a:ext uri="{FF2B5EF4-FFF2-40B4-BE49-F238E27FC236}">
                <a16:creationId xmlns:a16="http://schemas.microsoft.com/office/drawing/2014/main" id="{07D888CC-B5EC-684E-99A4-41849B273160}"/>
              </a:ext>
            </a:extLst>
          </p:cNvPr>
          <p:cNvSpPr>
            <a:spLocks noGrp="1"/>
          </p:cNvSpPr>
          <p:nvPr>
            <p:ph type="body" sz="quarter" idx="11"/>
          </p:nvPr>
        </p:nvSpPr>
        <p:spPr>
          <a:xfrm>
            <a:off x="914493" y="1104050"/>
            <a:ext cx="7645958" cy="3303437"/>
          </a:xfrm>
        </p:spPr>
        <p:txBody>
          <a:bodyPr/>
          <a:lstStyle/>
          <a:p>
            <a:r>
              <a:rPr lang="en-US" dirty="0"/>
              <a:t>Execution can be redirected to an area of memory containing data the attacker controls.</a:t>
            </a:r>
          </a:p>
          <a:p>
            <a:r>
              <a:rPr lang="en-US" dirty="0"/>
              <a:t>The attacker fills the targeted return location with </a:t>
            </a:r>
            <a:r>
              <a:rPr lang="en-US" dirty="0">
                <a:solidFill>
                  <a:schemeClr val="accent1"/>
                </a:solidFill>
              </a:rPr>
              <a:t>some code </a:t>
            </a:r>
            <a:r>
              <a:rPr lang="en-US" dirty="0"/>
              <a:t>to do something (</a:t>
            </a:r>
            <a:r>
              <a:rPr lang="en-US" dirty="0" err="1"/>
              <a:t>eg</a:t>
            </a:r>
            <a:r>
              <a:rPr lang="en-US" dirty="0"/>
              <a:t>, connecting back to the attacker, run the shell) </a:t>
            </a:r>
          </a:p>
          <a:p>
            <a:r>
              <a:rPr lang="en-US" dirty="0"/>
              <a:t>In hacking, a shellcode is a small piece of code used as the payload in the exploitation of a software vulnerability. It is called "shellcode" because it typically starts a command shell from which the attacker can control the compromised machine, but any piece of code that performs a similar task can be called shellcode. </a:t>
            </a:r>
            <a:endParaRPr lang="en-US" dirty="0">
              <a:sym typeface="Arial"/>
            </a:endParaRPr>
          </a:p>
          <a:p>
            <a:endParaRPr lang="en-US" dirty="0"/>
          </a:p>
        </p:txBody>
      </p:sp>
    </p:spTree>
    <p:extLst>
      <p:ext uri="{BB962C8B-B14F-4D97-AF65-F5344CB8AC3E}">
        <p14:creationId xmlns:p14="http://schemas.microsoft.com/office/powerpoint/2010/main" val="11495114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DAFB9-2A9C-E74C-9FB2-4DE8BE3FFBC7}"/>
              </a:ext>
            </a:extLst>
          </p:cNvPr>
          <p:cNvSpPr>
            <a:spLocks noGrp="1"/>
          </p:cNvSpPr>
          <p:nvPr>
            <p:ph type="title"/>
          </p:nvPr>
        </p:nvSpPr>
        <p:spPr/>
        <p:txBody>
          <a:bodyPr/>
          <a:lstStyle/>
          <a:p>
            <a:r>
              <a:rPr lang="en-US" dirty="0"/>
              <a:t>overwrite the return address</a:t>
            </a:r>
          </a:p>
        </p:txBody>
      </p:sp>
      <p:pic>
        <p:nvPicPr>
          <p:cNvPr id="4" name="Picture 3">
            <a:extLst>
              <a:ext uri="{FF2B5EF4-FFF2-40B4-BE49-F238E27FC236}">
                <a16:creationId xmlns:a16="http://schemas.microsoft.com/office/drawing/2014/main" id="{98121493-DBD9-1940-997E-9E27FC016D1A}"/>
              </a:ext>
            </a:extLst>
          </p:cNvPr>
          <p:cNvPicPr>
            <a:picLocks noChangeAspect="1"/>
          </p:cNvPicPr>
          <p:nvPr/>
        </p:nvPicPr>
        <p:blipFill>
          <a:blip r:embed="rId2"/>
          <a:stretch>
            <a:fillRect/>
          </a:stretch>
        </p:blipFill>
        <p:spPr>
          <a:xfrm>
            <a:off x="1244009" y="777521"/>
            <a:ext cx="6851828" cy="3859363"/>
          </a:xfrm>
          <a:prstGeom prst="rect">
            <a:avLst/>
          </a:prstGeom>
        </p:spPr>
      </p:pic>
    </p:spTree>
    <p:extLst>
      <p:ext uri="{BB962C8B-B14F-4D97-AF65-F5344CB8AC3E}">
        <p14:creationId xmlns:p14="http://schemas.microsoft.com/office/powerpoint/2010/main" val="22107592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 in c/</a:t>
            </a:r>
            <a:r>
              <a:rPr lang="en-US" dirty="0" err="1"/>
              <a:t>c++</a:t>
            </a:r>
            <a:endParaRPr lang="en-US" dirty="0"/>
          </a:p>
        </p:txBody>
      </p:sp>
      <p:pic>
        <p:nvPicPr>
          <p:cNvPr id="4" name="Content Placeholder 3"/>
          <p:cNvPicPr>
            <a:picLocks noGrp="1" noChangeAspect="1"/>
          </p:cNvPicPr>
          <p:nvPr>
            <p:ph idx="1"/>
          </p:nvPr>
        </p:nvPicPr>
        <p:blipFill rotWithShape="1">
          <a:blip r:embed="rId2"/>
          <a:srcRect b="26697"/>
          <a:stretch/>
        </p:blipFill>
        <p:spPr>
          <a:xfrm>
            <a:off x="1421776" y="786449"/>
            <a:ext cx="6300448" cy="3570602"/>
          </a:xfrm>
          <a:prstGeom prst="rect">
            <a:avLst/>
          </a:prstGeom>
        </p:spPr>
      </p:pic>
    </p:spTree>
    <p:extLst>
      <p:ext uri="{BB962C8B-B14F-4D97-AF65-F5344CB8AC3E}">
        <p14:creationId xmlns:p14="http://schemas.microsoft.com/office/powerpoint/2010/main" val="5586329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36D36-2DB6-4DC2-B8C0-AAABADC8D03C}"/>
              </a:ext>
            </a:extLst>
          </p:cNvPr>
          <p:cNvSpPr>
            <a:spLocks noGrp="1"/>
          </p:cNvSpPr>
          <p:nvPr>
            <p:ph type="title"/>
          </p:nvPr>
        </p:nvSpPr>
        <p:spPr/>
        <p:txBody>
          <a:bodyPr/>
          <a:lstStyle/>
          <a:p>
            <a:r>
              <a:rPr lang="en-US" dirty="0"/>
              <a:t>Unsigned Integers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32BFCC8-7864-4CB1-8C91-C9453AB7AE7E}"/>
                  </a:ext>
                </a:extLst>
              </p:cNvPr>
              <p:cNvSpPr>
                <a:spLocks noGrp="1"/>
              </p:cNvSpPr>
              <p:nvPr>
                <p:ph type="body" sz="quarter" idx="11"/>
              </p:nvPr>
            </p:nvSpPr>
            <p:spPr>
              <a:xfrm>
                <a:off x="622672" y="1003499"/>
                <a:ext cx="4711328" cy="3303437"/>
              </a:xfrm>
            </p:spPr>
            <p:txBody>
              <a:bodyPr>
                <a:normAutofit/>
              </a:bodyPr>
              <a:lstStyle/>
              <a:p>
                <a:r>
                  <a:rPr lang="en-US" sz="1900" dirty="0"/>
                  <a:t>Unsigned integer values range from zero to a maximum that depends on the size of the type. </a:t>
                </a:r>
              </a:p>
              <a:p>
                <a:r>
                  <a:rPr lang="en-US" sz="1900" dirty="0"/>
                  <a:t> This maximum value can be calculated as </a:t>
                </a:r>
                <a14:m>
                  <m:oMath xmlns:m="http://schemas.openxmlformats.org/officeDocument/2006/math">
                    <m:sSup>
                      <m:sSupPr>
                        <m:ctrlPr>
                          <a:rPr lang="en-US" sz="1900" i="1" smtClean="0">
                            <a:latin typeface="Cambria Math" panose="02040503050406030204" pitchFamily="18" charset="0"/>
                          </a:rPr>
                        </m:ctrlPr>
                      </m:sSupPr>
                      <m:e>
                        <m:r>
                          <a:rPr lang="en-US" sz="1900" b="0" i="1" smtClean="0">
                            <a:latin typeface="Cambria Math" panose="02040503050406030204" pitchFamily="18" charset="0"/>
                          </a:rPr>
                          <m:t>2</m:t>
                        </m:r>
                      </m:e>
                      <m:sup>
                        <m:r>
                          <a:rPr lang="en-US" sz="1900" b="0" i="1" smtClean="0">
                            <a:latin typeface="Cambria Math" panose="02040503050406030204" pitchFamily="18" charset="0"/>
                          </a:rPr>
                          <m:t>𝑛</m:t>
                        </m:r>
                      </m:sup>
                    </m:sSup>
                    <m:r>
                      <a:rPr lang="en-US" sz="1900" b="0" i="1" smtClean="0">
                        <a:latin typeface="Cambria Math" panose="02040503050406030204" pitchFamily="18" charset="0"/>
                      </a:rPr>
                      <m:t>−1</m:t>
                    </m:r>
                  </m:oMath>
                </a14:m>
                <a:r>
                  <a:rPr lang="en-US" sz="1900" dirty="0"/>
                  <a:t>, where n is the number of bits used to represent the unsigned type. </a:t>
                </a:r>
              </a:p>
              <a:p>
                <a:r>
                  <a:rPr lang="en-US" sz="2100" dirty="0">
                    <a:solidFill>
                      <a:schemeClr val="accent1">
                        <a:lumMod val="75000"/>
                      </a:schemeClr>
                    </a:solidFill>
                  </a:rPr>
                  <a:t>For example: </a:t>
                </a:r>
              </a:p>
              <a:p>
                <a:r>
                  <a:rPr lang="en-US" sz="2100" dirty="0">
                    <a:solidFill>
                      <a:schemeClr val="accent1">
                        <a:lumMod val="75000"/>
                      </a:schemeClr>
                    </a:solidFill>
                  </a:rPr>
                  <a:t>4-bit unsigned integer representation:</a:t>
                </a:r>
              </a:p>
              <a:p>
                <a:r>
                  <a:rPr lang="en-US" sz="2100" dirty="0">
                    <a:solidFill>
                      <a:schemeClr val="accent1">
                        <a:lumMod val="75000"/>
                      </a:schemeClr>
                    </a:solidFill>
                  </a:rPr>
                  <a:t>0 to </a:t>
                </a:r>
                <a14:m>
                  <m:oMath xmlns:m="http://schemas.openxmlformats.org/officeDocument/2006/math">
                    <m:sSup>
                      <m:sSupPr>
                        <m:ctrlPr>
                          <a:rPr lang="en-US" sz="2100" i="1">
                            <a:solidFill>
                              <a:schemeClr val="accent1">
                                <a:lumMod val="75000"/>
                              </a:schemeClr>
                            </a:solidFill>
                            <a:latin typeface="Cambria Math" panose="02040503050406030204" pitchFamily="18" charset="0"/>
                          </a:rPr>
                        </m:ctrlPr>
                      </m:sSupPr>
                      <m:e>
                        <m:r>
                          <a:rPr lang="en-US" sz="2100" i="1">
                            <a:solidFill>
                              <a:schemeClr val="accent1">
                                <a:lumMod val="75000"/>
                              </a:schemeClr>
                            </a:solidFill>
                            <a:latin typeface="Cambria Math" panose="02040503050406030204" pitchFamily="18" charset="0"/>
                          </a:rPr>
                          <m:t>2</m:t>
                        </m:r>
                      </m:e>
                      <m:sup>
                        <m:r>
                          <a:rPr lang="en-US" sz="2100" i="1">
                            <a:solidFill>
                              <a:schemeClr val="accent1">
                                <a:lumMod val="75000"/>
                              </a:schemeClr>
                            </a:solidFill>
                            <a:latin typeface="Cambria Math" panose="02040503050406030204" pitchFamily="18" charset="0"/>
                          </a:rPr>
                          <m:t>4</m:t>
                        </m:r>
                      </m:sup>
                    </m:sSup>
                    <m:r>
                      <a:rPr lang="en-US" sz="2100" i="1">
                        <a:solidFill>
                          <a:schemeClr val="accent1">
                            <a:lumMod val="75000"/>
                          </a:schemeClr>
                        </a:solidFill>
                        <a:latin typeface="Cambria Math" panose="02040503050406030204" pitchFamily="18" charset="0"/>
                      </a:rPr>
                      <m:t>−1</m:t>
                    </m:r>
                  </m:oMath>
                </a14:m>
                <a:r>
                  <a:rPr lang="en-US" sz="2100" dirty="0">
                    <a:solidFill>
                      <a:schemeClr val="accent1">
                        <a:lumMod val="75000"/>
                      </a:schemeClr>
                    </a:solidFill>
                  </a:rPr>
                  <a:t>    (0 to 15)</a:t>
                </a:r>
              </a:p>
              <a:p>
                <a:endParaRPr lang="en-US" dirty="0"/>
              </a:p>
            </p:txBody>
          </p:sp>
        </mc:Choice>
        <mc:Fallback>
          <p:sp>
            <p:nvSpPr>
              <p:cNvPr id="3" name="Content Placeholder 2">
                <a:extLst>
                  <a:ext uri="{FF2B5EF4-FFF2-40B4-BE49-F238E27FC236}">
                    <a16:creationId xmlns:a16="http://schemas.microsoft.com/office/drawing/2014/main" id="{432BFCC8-7864-4CB1-8C91-C9453AB7AE7E}"/>
                  </a:ext>
                </a:extLst>
              </p:cNvPr>
              <p:cNvSpPr>
                <a:spLocks noGrp="1" noRot="1" noChangeAspect="1" noMove="1" noResize="1" noEditPoints="1" noAdjustHandles="1" noChangeArrowheads="1" noChangeShapeType="1" noTextEdit="1"/>
              </p:cNvSpPr>
              <p:nvPr>
                <p:ph type="body" sz="quarter" idx="11"/>
              </p:nvPr>
            </p:nvSpPr>
            <p:spPr>
              <a:xfrm>
                <a:off x="622672" y="1003499"/>
                <a:ext cx="4711328" cy="3303437"/>
              </a:xfrm>
              <a:blipFill>
                <a:blip r:embed="rId2"/>
                <a:stretch>
                  <a:fillRect l="-3217" t="-2682" r="-294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FCDDE9A-77CD-4972-BC74-8DF29D81A343}"/>
              </a:ext>
            </a:extLst>
          </p:cNvPr>
          <p:cNvPicPr>
            <a:picLocks noChangeAspect="1"/>
          </p:cNvPicPr>
          <p:nvPr/>
        </p:nvPicPr>
        <p:blipFill>
          <a:blip r:embed="rId3" cstate="print"/>
          <a:stretch>
            <a:fillRect/>
          </a:stretch>
        </p:blipFill>
        <p:spPr>
          <a:xfrm>
            <a:off x="5493345" y="890695"/>
            <a:ext cx="3371991" cy="3121601"/>
          </a:xfrm>
          <a:prstGeom prst="rect">
            <a:avLst/>
          </a:prstGeom>
        </p:spPr>
      </p:pic>
    </p:spTree>
    <p:extLst>
      <p:ext uri="{BB962C8B-B14F-4D97-AF65-F5344CB8AC3E}">
        <p14:creationId xmlns:p14="http://schemas.microsoft.com/office/powerpoint/2010/main" val="25298907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B219F-53BE-42F1-87A2-F6385F193B41}"/>
              </a:ext>
            </a:extLst>
          </p:cNvPr>
          <p:cNvSpPr>
            <a:spLocks noGrp="1"/>
          </p:cNvSpPr>
          <p:nvPr>
            <p:ph type="title"/>
          </p:nvPr>
        </p:nvSpPr>
        <p:spPr/>
        <p:txBody>
          <a:bodyPr/>
          <a:lstStyle/>
          <a:p>
            <a:r>
              <a:rPr lang="en-US" dirty="0"/>
              <a:t>Signed Integers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3DF5127-2D7F-418B-9DB9-06B48E27EB64}"/>
                  </a:ext>
                </a:extLst>
              </p:cNvPr>
              <p:cNvSpPr>
                <a:spLocks noGrp="1"/>
              </p:cNvSpPr>
              <p:nvPr>
                <p:ph type="body" sz="quarter" idx="11"/>
              </p:nvPr>
            </p:nvSpPr>
            <p:spPr>
              <a:xfrm>
                <a:off x="914493" y="944563"/>
                <a:ext cx="4135027" cy="3303437"/>
              </a:xfrm>
            </p:spPr>
            <p:txBody>
              <a:bodyPr>
                <a:normAutofit fontScale="92500"/>
              </a:bodyPr>
              <a:lstStyle/>
              <a:p>
                <a:r>
                  <a:rPr lang="en-US" sz="2000" dirty="0">
                    <a:latin typeface="+mj-lt"/>
                  </a:rPr>
                  <a:t> Signed integers are used to represent positive and negative values.</a:t>
                </a:r>
              </a:p>
              <a:p>
                <a:r>
                  <a:rPr lang="en-US" sz="2000" dirty="0">
                    <a:latin typeface="+mj-lt"/>
                  </a:rPr>
                  <a:t> On a computer using two’s complement arithmetic, a signed integer ranges from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−2</m:t>
                        </m:r>
                      </m:e>
                      <m:sup>
                        <m:r>
                          <a:rPr lang="en-US" sz="2000" i="1">
                            <a:latin typeface="Cambria Math" panose="02040503050406030204" pitchFamily="18" charset="0"/>
                          </a:rPr>
                          <m:t>𝑛</m:t>
                        </m:r>
                        <m:r>
                          <a:rPr lang="en-US" sz="2000" i="1">
                            <a:latin typeface="Cambria Math" panose="02040503050406030204" pitchFamily="18" charset="0"/>
                          </a:rPr>
                          <m:t>−1</m:t>
                        </m:r>
                      </m:sup>
                    </m:sSup>
                    <m:r>
                      <a:rPr lang="en-US" sz="2000" i="1">
                        <a:latin typeface="Cambria Math" panose="02040503050406030204" pitchFamily="18" charset="0"/>
                      </a:rPr>
                      <m:t> </m:t>
                    </m:r>
                  </m:oMath>
                </a14:m>
                <a:r>
                  <a:rPr lang="en-US" sz="2000" dirty="0">
                    <a:latin typeface="+mj-lt"/>
                  </a:rPr>
                  <a:t>through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2</m:t>
                        </m:r>
                      </m:e>
                      <m:sup>
                        <m:r>
                          <a:rPr lang="en-US" sz="2000" b="0" i="1" smtClean="0">
                            <a:latin typeface="Cambria Math" panose="02040503050406030204" pitchFamily="18" charset="0"/>
                          </a:rPr>
                          <m:t>𝑛</m:t>
                        </m:r>
                        <m:r>
                          <a:rPr lang="en-US" sz="2000" b="0" i="1" smtClean="0">
                            <a:latin typeface="Cambria Math" panose="02040503050406030204" pitchFamily="18" charset="0"/>
                          </a:rPr>
                          <m:t>−1</m:t>
                        </m:r>
                      </m:sup>
                    </m:sSup>
                    <m:r>
                      <a:rPr lang="en-US" sz="2000" b="0" i="1" smtClean="0">
                        <a:latin typeface="Cambria Math" panose="02040503050406030204" pitchFamily="18" charset="0"/>
                      </a:rPr>
                      <m:t>−1</m:t>
                    </m:r>
                  </m:oMath>
                </a14:m>
                <a:endParaRPr lang="en-US" sz="2000" dirty="0">
                  <a:latin typeface="+mj-lt"/>
                </a:endParaRPr>
              </a:p>
              <a:p>
                <a:r>
                  <a:rPr lang="en-US" sz="2000" dirty="0">
                    <a:solidFill>
                      <a:schemeClr val="accent1">
                        <a:lumMod val="75000"/>
                      </a:schemeClr>
                    </a:solidFill>
                    <a:latin typeface="+mj-lt"/>
                  </a:rPr>
                  <a:t>For example: </a:t>
                </a:r>
              </a:p>
              <a:p>
                <a:r>
                  <a:rPr lang="en-US" sz="2000" dirty="0">
                    <a:solidFill>
                      <a:schemeClr val="accent1">
                        <a:lumMod val="75000"/>
                      </a:schemeClr>
                    </a:solidFill>
                    <a:latin typeface="+mj-lt"/>
                  </a:rPr>
                  <a:t>4-bit two’s complement representation:</a:t>
                </a:r>
              </a:p>
              <a:p>
                <a14:m>
                  <m:oMath xmlns:m="http://schemas.openxmlformats.org/officeDocument/2006/math">
                    <m:sSup>
                      <m:sSupPr>
                        <m:ctrlPr>
                          <a:rPr lang="en-US" sz="2000" i="1">
                            <a:solidFill>
                              <a:schemeClr val="accent1">
                                <a:lumMod val="75000"/>
                              </a:schemeClr>
                            </a:solidFill>
                            <a:latin typeface="Cambria Math" panose="02040503050406030204" pitchFamily="18" charset="0"/>
                          </a:rPr>
                        </m:ctrlPr>
                      </m:sSupPr>
                      <m:e>
                        <m:r>
                          <a:rPr lang="en-US" sz="2000" i="1">
                            <a:solidFill>
                              <a:schemeClr val="accent1">
                                <a:lumMod val="75000"/>
                              </a:schemeClr>
                            </a:solidFill>
                            <a:latin typeface="Cambria Math" panose="02040503050406030204" pitchFamily="18" charset="0"/>
                          </a:rPr>
                          <m:t>−2</m:t>
                        </m:r>
                      </m:e>
                      <m:sup>
                        <m:r>
                          <a:rPr lang="en-US" sz="2000" i="1">
                            <a:solidFill>
                              <a:schemeClr val="accent1">
                                <a:lumMod val="75000"/>
                              </a:schemeClr>
                            </a:solidFill>
                            <a:latin typeface="Cambria Math" panose="02040503050406030204" pitchFamily="18" charset="0"/>
                          </a:rPr>
                          <m:t>4−1</m:t>
                        </m:r>
                      </m:sup>
                    </m:sSup>
                    <m:r>
                      <a:rPr lang="en-US" sz="2000" i="1">
                        <a:solidFill>
                          <a:schemeClr val="accent1">
                            <a:lumMod val="75000"/>
                          </a:schemeClr>
                        </a:solidFill>
                        <a:latin typeface="Cambria Math" panose="02040503050406030204" pitchFamily="18" charset="0"/>
                      </a:rPr>
                      <m:t> </m:t>
                    </m:r>
                  </m:oMath>
                </a14:m>
                <a:r>
                  <a:rPr lang="en-US" sz="2000" dirty="0">
                    <a:solidFill>
                      <a:schemeClr val="accent1">
                        <a:lumMod val="75000"/>
                      </a:schemeClr>
                    </a:solidFill>
                    <a:latin typeface="+mj-lt"/>
                  </a:rPr>
                  <a:t>to </a:t>
                </a:r>
                <a14:m>
                  <m:oMath xmlns:m="http://schemas.openxmlformats.org/officeDocument/2006/math">
                    <m:sSup>
                      <m:sSupPr>
                        <m:ctrlPr>
                          <a:rPr lang="en-US" sz="2000" i="1">
                            <a:solidFill>
                              <a:schemeClr val="accent1">
                                <a:lumMod val="75000"/>
                              </a:schemeClr>
                            </a:solidFill>
                            <a:latin typeface="Cambria Math" panose="02040503050406030204" pitchFamily="18" charset="0"/>
                          </a:rPr>
                        </m:ctrlPr>
                      </m:sSupPr>
                      <m:e>
                        <m:r>
                          <a:rPr lang="en-US" sz="2000" i="1">
                            <a:solidFill>
                              <a:schemeClr val="accent1">
                                <a:lumMod val="75000"/>
                              </a:schemeClr>
                            </a:solidFill>
                            <a:latin typeface="Cambria Math" panose="02040503050406030204" pitchFamily="18" charset="0"/>
                          </a:rPr>
                          <m:t>2</m:t>
                        </m:r>
                      </m:e>
                      <m:sup>
                        <m:r>
                          <a:rPr lang="en-US" sz="2000" i="1">
                            <a:solidFill>
                              <a:schemeClr val="accent1">
                                <a:lumMod val="75000"/>
                              </a:schemeClr>
                            </a:solidFill>
                            <a:latin typeface="Cambria Math" panose="02040503050406030204" pitchFamily="18" charset="0"/>
                          </a:rPr>
                          <m:t>4−1</m:t>
                        </m:r>
                      </m:sup>
                    </m:sSup>
                    <m:r>
                      <a:rPr lang="en-US" sz="2000" i="1">
                        <a:solidFill>
                          <a:schemeClr val="accent1">
                            <a:lumMod val="75000"/>
                          </a:schemeClr>
                        </a:solidFill>
                        <a:latin typeface="Cambria Math" panose="02040503050406030204" pitchFamily="18" charset="0"/>
                      </a:rPr>
                      <m:t>−1</m:t>
                    </m:r>
                  </m:oMath>
                </a14:m>
                <a:r>
                  <a:rPr lang="en-US" sz="2000" dirty="0">
                    <a:solidFill>
                      <a:schemeClr val="accent1">
                        <a:lumMod val="75000"/>
                      </a:schemeClr>
                    </a:solidFill>
                    <a:latin typeface="+mj-lt"/>
                  </a:rPr>
                  <a:t>     (-8 to 7)</a:t>
                </a:r>
              </a:p>
            </p:txBody>
          </p:sp>
        </mc:Choice>
        <mc:Fallback>
          <p:sp>
            <p:nvSpPr>
              <p:cNvPr id="3" name="Content Placeholder 2">
                <a:extLst>
                  <a:ext uri="{FF2B5EF4-FFF2-40B4-BE49-F238E27FC236}">
                    <a16:creationId xmlns:a16="http://schemas.microsoft.com/office/drawing/2014/main" id="{E3DF5127-2D7F-418B-9DB9-06B48E27EB64}"/>
                  </a:ext>
                </a:extLst>
              </p:cNvPr>
              <p:cNvSpPr>
                <a:spLocks noGrp="1" noRot="1" noChangeAspect="1" noMove="1" noResize="1" noEditPoints="1" noAdjustHandles="1" noChangeArrowheads="1" noChangeShapeType="1" noTextEdit="1"/>
              </p:cNvSpPr>
              <p:nvPr>
                <p:ph type="body" sz="quarter" idx="11"/>
              </p:nvPr>
            </p:nvSpPr>
            <p:spPr>
              <a:xfrm>
                <a:off x="914493" y="944563"/>
                <a:ext cx="4135027" cy="3303437"/>
              </a:xfrm>
              <a:blipFill>
                <a:blip r:embed="rId2"/>
                <a:stretch>
                  <a:fillRect l="-3681" t="-2682" r="-61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B1EE58C-CD91-491D-81AB-9C383BAFF7F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9168" y="634561"/>
            <a:ext cx="3492103" cy="337185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29038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475F1-5184-4918-9811-9B38D2A313C9}"/>
              </a:ext>
            </a:extLst>
          </p:cNvPr>
          <p:cNvSpPr>
            <a:spLocks noGrp="1"/>
          </p:cNvSpPr>
          <p:nvPr>
            <p:ph type="title"/>
          </p:nvPr>
        </p:nvSpPr>
        <p:spPr/>
        <p:txBody>
          <a:bodyPr/>
          <a:lstStyle/>
          <a:p>
            <a:r>
              <a:rPr lang="en-US" altLang="en-US" sz="3200" dirty="0"/>
              <a:t>Two’s Complement (Max and Min)</a:t>
            </a:r>
            <a:endParaRPr lang="en-US" sz="3200" dirty="0"/>
          </a:p>
        </p:txBody>
      </p:sp>
      <p:sp>
        <p:nvSpPr>
          <p:cNvPr id="3" name="Content Placeholder 2">
            <a:extLst>
              <a:ext uri="{FF2B5EF4-FFF2-40B4-BE49-F238E27FC236}">
                <a16:creationId xmlns:a16="http://schemas.microsoft.com/office/drawing/2014/main" id="{0D5DFEBE-E0F2-40F4-92C5-BE81C971EB75}"/>
              </a:ext>
            </a:extLst>
          </p:cNvPr>
          <p:cNvSpPr>
            <a:spLocks noGrp="1"/>
          </p:cNvSpPr>
          <p:nvPr>
            <p:ph type="body" sz="quarter" idx="11"/>
          </p:nvPr>
        </p:nvSpPr>
        <p:spPr/>
        <p:txBody>
          <a:bodyPr/>
          <a:lstStyle/>
          <a:p>
            <a:r>
              <a:rPr lang="en-US" sz="2400" dirty="0">
                <a:latin typeface="+mj-lt"/>
              </a:rPr>
              <a:t>For example:</a:t>
            </a:r>
          </a:p>
          <a:p>
            <a:endParaRPr lang="en-US" sz="2400" dirty="0">
              <a:latin typeface="+mj-lt"/>
            </a:endParaRPr>
          </a:p>
          <a:p>
            <a:r>
              <a:rPr lang="en-US" sz="2400" dirty="0">
                <a:latin typeface="+mj-lt"/>
              </a:rPr>
              <a:t>8-bit unsigned integer:</a:t>
            </a:r>
          </a:p>
          <a:p>
            <a:pPr algn="ctr"/>
            <a:r>
              <a:rPr lang="en-US" sz="2400" dirty="0">
                <a:latin typeface="+mj-lt"/>
              </a:rPr>
              <a:t>   Max: 1111 1111  = 255</a:t>
            </a:r>
          </a:p>
          <a:p>
            <a:pPr algn="ctr"/>
            <a:r>
              <a:rPr lang="en-US" sz="2400" dirty="0">
                <a:latin typeface="+mj-lt"/>
              </a:rPr>
              <a:t>Min: 0000 0000   =  0  </a:t>
            </a:r>
            <a:endParaRPr lang="en-US" sz="2400" dirty="0"/>
          </a:p>
          <a:p>
            <a:r>
              <a:rPr lang="en-US" sz="2400" dirty="0">
                <a:latin typeface="+mj-lt"/>
              </a:rPr>
              <a:t>8-bit signed integer:</a:t>
            </a:r>
          </a:p>
          <a:p>
            <a:pPr algn="ctr"/>
            <a:r>
              <a:rPr lang="en-US" sz="2400" dirty="0">
                <a:latin typeface="+mj-lt"/>
              </a:rPr>
              <a:t> Max: 0111 1111  = 127</a:t>
            </a:r>
          </a:p>
          <a:p>
            <a:pPr algn="ctr"/>
            <a:r>
              <a:rPr lang="en-US" sz="2400" dirty="0">
                <a:latin typeface="+mj-lt"/>
              </a:rPr>
              <a:t>   Min: 1000 0000  = -128  </a:t>
            </a:r>
          </a:p>
        </p:txBody>
      </p:sp>
    </p:spTree>
    <p:extLst>
      <p:ext uri="{BB962C8B-B14F-4D97-AF65-F5344CB8AC3E}">
        <p14:creationId xmlns:p14="http://schemas.microsoft.com/office/powerpoint/2010/main" val="36979738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4034F499-B188-8D46-81D2-1D2C8938693A}"/>
              </a:ext>
            </a:extLst>
          </p:cNvPr>
          <p:cNvSpPr>
            <a:spLocks noGrp="1" noChangeArrowheads="1"/>
          </p:cNvSpPr>
          <p:nvPr>
            <p:ph type="title"/>
          </p:nvPr>
        </p:nvSpPr>
        <p:spPr/>
        <p:txBody>
          <a:bodyPr/>
          <a:lstStyle/>
          <a:p>
            <a:r>
              <a:rPr lang="en-US" altLang="en-US" sz="3000"/>
              <a:t>Example Integer Ranges</a:t>
            </a:r>
            <a:endParaRPr lang="en-US" altLang="en-US" sz="3000" b="1"/>
          </a:p>
        </p:txBody>
      </p:sp>
      <p:pic>
        <p:nvPicPr>
          <p:cNvPr id="123907" name="Picture 3">
            <a:extLst>
              <a:ext uri="{FF2B5EF4-FFF2-40B4-BE49-F238E27FC236}">
                <a16:creationId xmlns:a16="http://schemas.microsoft.com/office/drawing/2014/main" id="{4CC9A576-7BB7-BC48-96AD-67AF04E2D816}"/>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301131" y="895500"/>
            <a:ext cx="6289040" cy="3230766"/>
          </a:xfrm>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Lst>
        </p:spPr>
      </p:pic>
    </p:spTree>
    <p:extLst>
      <p:ext uri="{BB962C8B-B14F-4D97-AF65-F5344CB8AC3E}">
        <p14:creationId xmlns:p14="http://schemas.microsoft.com/office/powerpoint/2010/main" val="31157935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B20A7-532E-BC42-B77D-71AF5AC304AC}"/>
              </a:ext>
            </a:extLst>
          </p:cNvPr>
          <p:cNvSpPr>
            <a:spLocks noGrp="1"/>
          </p:cNvSpPr>
          <p:nvPr>
            <p:ph type="title"/>
          </p:nvPr>
        </p:nvSpPr>
        <p:spPr/>
        <p:txBody>
          <a:bodyPr/>
          <a:lstStyle/>
          <a:p>
            <a:r>
              <a:rPr lang="en-US" dirty="0"/>
              <a:t>integer overflow	</a:t>
            </a:r>
          </a:p>
        </p:txBody>
      </p:sp>
      <p:sp>
        <p:nvSpPr>
          <p:cNvPr id="3" name="Content Placeholder 2">
            <a:extLst>
              <a:ext uri="{FF2B5EF4-FFF2-40B4-BE49-F238E27FC236}">
                <a16:creationId xmlns:a16="http://schemas.microsoft.com/office/drawing/2014/main" id="{FB01DE14-2C62-2C43-8463-B79E50E378BC}"/>
              </a:ext>
            </a:extLst>
          </p:cNvPr>
          <p:cNvSpPr>
            <a:spLocks noGrp="1"/>
          </p:cNvSpPr>
          <p:nvPr>
            <p:ph type="body" sz="quarter" idx="11"/>
          </p:nvPr>
        </p:nvSpPr>
        <p:spPr>
          <a:xfrm>
            <a:off x="712381" y="944563"/>
            <a:ext cx="7848070" cy="3303437"/>
          </a:xfrm>
        </p:spPr>
        <p:txBody>
          <a:bodyPr>
            <a:normAutofit/>
          </a:bodyPr>
          <a:lstStyle/>
          <a:p>
            <a:pPr>
              <a:lnSpc>
                <a:spcPct val="100000"/>
              </a:lnSpc>
            </a:pPr>
            <a:r>
              <a:rPr lang="en-US" sz="2000" dirty="0"/>
              <a:t>C’s basic integer types have minimum and maximum possible values determined by their underlying representation in memory. </a:t>
            </a:r>
          </a:p>
          <a:p>
            <a:pPr>
              <a:lnSpc>
                <a:spcPct val="100000"/>
              </a:lnSpc>
            </a:pPr>
            <a:r>
              <a:rPr lang="en-US" sz="2000" dirty="0"/>
              <a:t>Simple arithmetic on a variable, such as addition, subtraction, or multiplication, can result in a value that can’t be held in that variable.</a:t>
            </a:r>
          </a:p>
          <a:p>
            <a:pPr>
              <a:lnSpc>
                <a:spcPct val="100000"/>
              </a:lnSpc>
            </a:pPr>
            <a:r>
              <a:rPr lang="en-US" sz="2000" dirty="0"/>
              <a:t>When an arithmetic operation results in a value higher than the maximum possible representable value, it’s called </a:t>
            </a:r>
            <a:r>
              <a:rPr lang="en-US" sz="2000" b="1" dirty="0">
                <a:solidFill>
                  <a:srgbClr val="8C6E43"/>
                </a:solidFill>
              </a:rPr>
              <a:t>integer overflow</a:t>
            </a:r>
            <a:r>
              <a:rPr lang="en-US" sz="2000" dirty="0"/>
              <a:t>.</a:t>
            </a:r>
          </a:p>
        </p:txBody>
      </p:sp>
      <p:sp>
        <p:nvSpPr>
          <p:cNvPr id="4" name="TextBox 3">
            <a:extLst>
              <a:ext uri="{FF2B5EF4-FFF2-40B4-BE49-F238E27FC236}">
                <a16:creationId xmlns:a16="http://schemas.microsoft.com/office/drawing/2014/main" id="{37F31A4E-686B-F444-8329-27E2194EF47A}"/>
              </a:ext>
            </a:extLst>
          </p:cNvPr>
          <p:cNvSpPr txBox="1"/>
          <p:nvPr/>
        </p:nvSpPr>
        <p:spPr>
          <a:xfrm>
            <a:off x="3616312" y="3101668"/>
            <a:ext cx="4944139" cy="1938992"/>
          </a:xfrm>
          <a:prstGeom prst="rect">
            <a:avLst/>
          </a:prstGeom>
          <a:solidFill>
            <a:schemeClr val="accent4">
              <a:lumMod val="20000"/>
              <a:lumOff val="80000"/>
            </a:schemeClr>
          </a:solidFill>
        </p:spPr>
        <p:txBody>
          <a:bodyPr wrap="square" rtlCol="0">
            <a:spAutoFit/>
          </a:bodyPr>
          <a:lstStyle/>
          <a:p>
            <a:r>
              <a:rPr lang="en-US" sz="2000" dirty="0">
                <a:latin typeface="Courier" pitchFamily="2" charset="0"/>
              </a:rPr>
              <a:t>idea is similar to:</a:t>
            </a:r>
          </a:p>
          <a:p>
            <a:r>
              <a:rPr lang="en-US" sz="2000" dirty="0">
                <a:latin typeface="Courier" pitchFamily="2" charset="0"/>
              </a:rPr>
              <a:t>(using 4 digits to represent)</a:t>
            </a:r>
          </a:p>
          <a:p>
            <a:r>
              <a:rPr lang="en-US" sz="2000" dirty="0">
                <a:latin typeface="Courier" pitchFamily="2" charset="0"/>
              </a:rPr>
              <a:t> </a:t>
            </a:r>
          </a:p>
          <a:p>
            <a:r>
              <a:rPr lang="en-US" sz="2000" dirty="0">
                <a:latin typeface="Courier" pitchFamily="2" charset="0"/>
              </a:rPr>
              <a:t>	   7000 </a:t>
            </a:r>
          </a:p>
          <a:p>
            <a:r>
              <a:rPr lang="en-US" sz="2000" dirty="0">
                <a:latin typeface="Courier" pitchFamily="2" charset="0"/>
              </a:rPr>
              <a:t>	+  8000 </a:t>
            </a:r>
          </a:p>
          <a:p>
            <a:r>
              <a:rPr lang="en-US" sz="2000" dirty="0">
                <a:latin typeface="Courier" pitchFamily="2" charset="0"/>
              </a:rPr>
              <a:t>	= </a:t>
            </a:r>
            <a:r>
              <a:rPr lang="en-US" sz="2000" dirty="0">
                <a:solidFill>
                  <a:srgbClr val="C00000"/>
                </a:solidFill>
                <a:latin typeface="Courier" pitchFamily="2" charset="0"/>
              </a:rPr>
              <a:t>1</a:t>
            </a:r>
            <a:r>
              <a:rPr lang="en-US" sz="2000" dirty="0">
                <a:latin typeface="Courier" pitchFamily="2" charset="0"/>
              </a:rPr>
              <a:t>5000</a:t>
            </a:r>
            <a:endParaRPr lang="en-US" sz="2000" dirty="0"/>
          </a:p>
        </p:txBody>
      </p:sp>
    </p:spTree>
    <p:extLst>
      <p:ext uri="{BB962C8B-B14F-4D97-AF65-F5344CB8AC3E}">
        <p14:creationId xmlns:p14="http://schemas.microsoft.com/office/powerpoint/2010/main" val="20466734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1B2C8-F908-2D49-ACFF-A6FFEE7C213A}"/>
              </a:ext>
            </a:extLst>
          </p:cNvPr>
          <p:cNvSpPr>
            <a:spLocks noGrp="1"/>
          </p:cNvSpPr>
          <p:nvPr>
            <p:ph type="title"/>
          </p:nvPr>
        </p:nvSpPr>
        <p:spPr/>
        <p:txBody>
          <a:bodyPr/>
          <a:lstStyle/>
          <a:p>
            <a:r>
              <a:rPr lang="en-US" dirty="0"/>
              <a:t>outline</a:t>
            </a:r>
          </a:p>
        </p:txBody>
      </p:sp>
      <p:sp>
        <p:nvSpPr>
          <p:cNvPr id="3" name="Text Placeholder 2">
            <a:extLst>
              <a:ext uri="{FF2B5EF4-FFF2-40B4-BE49-F238E27FC236}">
                <a16:creationId xmlns:a16="http://schemas.microsoft.com/office/drawing/2014/main" id="{FE780E20-AA20-2E47-B318-AE5E7B1ABD3C}"/>
              </a:ext>
            </a:extLst>
          </p:cNvPr>
          <p:cNvSpPr>
            <a:spLocks noGrp="1"/>
          </p:cNvSpPr>
          <p:nvPr>
            <p:ph type="body" sz="quarter" idx="11"/>
          </p:nvPr>
        </p:nvSpPr>
        <p:spPr/>
        <p:txBody>
          <a:bodyPr/>
          <a:lstStyle/>
          <a:p>
            <a:r>
              <a:rPr lang="en-US" dirty="0"/>
              <a:t>Software design principles</a:t>
            </a:r>
          </a:p>
          <a:p>
            <a:r>
              <a:rPr lang="en-US" dirty="0"/>
              <a:t>Secure coding</a:t>
            </a:r>
          </a:p>
          <a:p>
            <a:r>
              <a:rPr lang="en-US" dirty="0">
                <a:solidFill>
                  <a:srgbClr val="272827"/>
                </a:solidFill>
              </a:rPr>
              <a:t>Common software vulnerabilities</a:t>
            </a:r>
          </a:p>
          <a:p>
            <a:r>
              <a:rPr lang="en-US" dirty="0">
                <a:solidFill>
                  <a:srgbClr val="8C6E43"/>
                </a:solidFill>
              </a:rPr>
              <a:t>Code auditing</a:t>
            </a:r>
          </a:p>
          <a:p>
            <a:pPr marL="662940" lvl="1" indent="-285750">
              <a:buFont typeface="Arial" panose="020B0604020202020204" pitchFamily="34" charset="0"/>
              <a:buChar char="•"/>
            </a:pPr>
            <a:r>
              <a:rPr lang="en-US" dirty="0">
                <a:solidFill>
                  <a:srgbClr val="8C6E43"/>
                </a:solidFill>
              </a:rPr>
              <a:t>Code auditing and its process</a:t>
            </a:r>
          </a:p>
          <a:p>
            <a:pPr marL="662940" lvl="1" indent="-285750">
              <a:buFont typeface="Arial" panose="020B0604020202020204" pitchFamily="34" charset="0"/>
              <a:buChar char="•"/>
            </a:pPr>
            <a:r>
              <a:rPr lang="en-US" dirty="0">
                <a:solidFill>
                  <a:srgbClr val="8C6E43"/>
                </a:solidFill>
              </a:rPr>
              <a:t>Code auditing strategies</a:t>
            </a:r>
          </a:p>
          <a:p>
            <a:r>
              <a:rPr lang="en-US" dirty="0"/>
              <a:t>Static code analysis tools</a:t>
            </a:r>
          </a:p>
          <a:p>
            <a:r>
              <a:rPr lang="en-US" dirty="0"/>
              <a:t>Software security testing </a:t>
            </a:r>
          </a:p>
          <a:p>
            <a:endParaRPr lang="en-US" dirty="0"/>
          </a:p>
        </p:txBody>
      </p:sp>
    </p:spTree>
    <p:extLst>
      <p:ext uri="{BB962C8B-B14F-4D97-AF65-F5344CB8AC3E}">
        <p14:creationId xmlns:p14="http://schemas.microsoft.com/office/powerpoint/2010/main" val="3440031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9AAB1-E9E5-5447-9D6F-2B46CB90E3CD}"/>
              </a:ext>
            </a:extLst>
          </p:cNvPr>
          <p:cNvSpPr>
            <a:spLocks noGrp="1"/>
          </p:cNvSpPr>
          <p:nvPr>
            <p:ph type="title"/>
          </p:nvPr>
        </p:nvSpPr>
        <p:spPr>
          <a:xfrm>
            <a:off x="330851" y="205932"/>
            <a:ext cx="8229600" cy="571589"/>
          </a:xfrm>
        </p:spPr>
        <p:txBody>
          <a:bodyPr/>
          <a:lstStyle/>
          <a:p>
            <a:r>
              <a:rPr lang="en-US" dirty="0"/>
              <a:t>Classifying Vulnerabilities</a:t>
            </a:r>
          </a:p>
        </p:txBody>
      </p:sp>
      <p:sp>
        <p:nvSpPr>
          <p:cNvPr id="3" name="Content Placeholder 2">
            <a:extLst>
              <a:ext uri="{FF2B5EF4-FFF2-40B4-BE49-F238E27FC236}">
                <a16:creationId xmlns:a16="http://schemas.microsoft.com/office/drawing/2014/main" id="{5086512C-9F72-3246-8A79-5BCAEB237982}"/>
              </a:ext>
            </a:extLst>
          </p:cNvPr>
          <p:cNvSpPr>
            <a:spLocks noGrp="1"/>
          </p:cNvSpPr>
          <p:nvPr>
            <p:ph type="body" sz="quarter" idx="11"/>
          </p:nvPr>
        </p:nvSpPr>
        <p:spPr>
          <a:xfrm>
            <a:off x="690664" y="944563"/>
            <a:ext cx="4926365" cy="3303587"/>
          </a:xfrm>
        </p:spPr>
        <p:txBody>
          <a:bodyPr>
            <a:normAutofit fontScale="92500" lnSpcReduction="20000"/>
          </a:bodyPr>
          <a:lstStyle/>
          <a:p>
            <a:pPr marL="205740" lvl="1" indent="0">
              <a:lnSpc>
                <a:spcPct val="100000"/>
              </a:lnSpc>
              <a:buNone/>
            </a:pPr>
            <a:r>
              <a:rPr lang="en-US" sz="2000" dirty="0">
                <a:solidFill>
                  <a:srgbClr val="8C6E43"/>
                </a:solidFill>
              </a:rPr>
              <a:t>Design vulnerabilities </a:t>
            </a:r>
            <a:r>
              <a:rPr lang="en-US" sz="2000" dirty="0"/>
              <a:t>- High-level issues with program architecture, requirements, base interfaces and key algorithms. </a:t>
            </a:r>
          </a:p>
          <a:p>
            <a:pPr marL="205740" lvl="1" indent="0">
              <a:lnSpc>
                <a:spcPct val="100000"/>
              </a:lnSpc>
              <a:buNone/>
            </a:pPr>
            <a:r>
              <a:rPr lang="en-US" sz="2000" dirty="0">
                <a:solidFill>
                  <a:srgbClr val="8C6E43"/>
                </a:solidFill>
              </a:rPr>
              <a:t>Implementation Vulnerabilities</a:t>
            </a:r>
            <a:r>
              <a:rPr lang="en-US" sz="2000" dirty="0"/>
              <a:t> - Security issues in the design of low-level program pieces, such as parts of individual functions and classes, are generally considered to be implementation vulnerabilities. </a:t>
            </a:r>
          </a:p>
          <a:p>
            <a:pPr lvl="1">
              <a:lnSpc>
                <a:spcPct val="100000"/>
              </a:lnSpc>
            </a:pPr>
            <a:r>
              <a:rPr lang="en-US" sz="2000" dirty="0"/>
              <a:t>Implementation vulnerabilities also include more complex logical elements that are not normally addressed in the design specification.</a:t>
            </a:r>
          </a:p>
        </p:txBody>
      </p:sp>
      <p:pic>
        <p:nvPicPr>
          <p:cNvPr id="4" name="Picture 3">
            <a:extLst>
              <a:ext uri="{FF2B5EF4-FFF2-40B4-BE49-F238E27FC236}">
                <a16:creationId xmlns:a16="http://schemas.microsoft.com/office/drawing/2014/main" id="{FE47813C-D77B-A944-90D2-DEA6CDF8766F}"/>
              </a:ext>
            </a:extLst>
          </p:cNvPr>
          <p:cNvPicPr>
            <a:picLocks noChangeAspect="1"/>
          </p:cNvPicPr>
          <p:nvPr/>
        </p:nvPicPr>
        <p:blipFill>
          <a:blip r:embed="rId2"/>
          <a:stretch>
            <a:fillRect/>
          </a:stretch>
        </p:blipFill>
        <p:spPr>
          <a:xfrm>
            <a:off x="5617029" y="777875"/>
            <a:ext cx="3492680" cy="3309314"/>
          </a:xfrm>
          <a:prstGeom prst="rect">
            <a:avLst/>
          </a:prstGeom>
        </p:spPr>
      </p:pic>
    </p:spTree>
    <p:extLst>
      <p:ext uri="{BB962C8B-B14F-4D97-AF65-F5344CB8AC3E}">
        <p14:creationId xmlns:p14="http://schemas.microsoft.com/office/powerpoint/2010/main" val="38720019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42F4DA-4547-B54A-9969-2DE87DB53CCA}"/>
              </a:ext>
            </a:extLst>
          </p:cNvPr>
          <p:cNvPicPr>
            <a:picLocks noChangeAspect="1"/>
          </p:cNvPicPr>
          <p:nvPr/>
        </p:nvPicPr>
        <p:blipFill>
          <a:blip r:embed="rId3"/>
          <a:stretch>
            <a:fillRect/>
          </a:stretch>
        </p:blipFill>
        <p:spPr>
          <a:xfrm>
            <a:off x="1372719" y="2470758"/>
            <a:ext cx="6611213" cy="2491573"/>
          </a:xfrm>
          <a:prstGeom prst="rect">
            <a:avLst/>
          </a:prstGeom>
        </p:spPr>
      </p:pic>
      <p:sp>
        <p:nvSpPr>
          <p:cNvPr id="2" name="Title 1">
            <a:extLst>
              <a:ext uri="{FF2B5EF4-FFF2-40B4-BE49-F238E27FC236}">
                <a16:creationId xmlns:a16="http://schemas.microsoft.com/office/drawing/2014/main" id="{0DF8986C-1E60-4249-99B6-7926789FECBC}"/>
              </a:ext>
            </a:extLst>
          </p:cNvPr>
          <p:cNvSpPr>
            <a:spLocks noGrp="1"/>
          </p:cNvSpPr>
          <p:nvPr>
            <p:ph type="title"/>
          </p:nvPr>
        </p:nvSpPr>
        <p:spPr/>
        <p:txBody>
          <a:bodyPr/>
          <a:lstStyle/>
          <a:p>
            <a:r>
              <a:rPr lang="en-US" dirty="0"/>
              <a:t>source code and executable</a:t>
            </a:r>
          </a:p>
        </p:txBody>
      </p:sp>
      <p:sp>
        <p:nvSpPr>
          <p:cNvPr id="3" name="Content Placeholder 2">
            <a:extLst>
              <a:ext uri="{FF2B5EF4-FFF2-40B4-BE49-F238E27FC236}">
                <a16:creationId xmlns:a16="http://schemas.microsoft.com/office/drawing/2014/main" id="{E33BD0AF-E85E-7E42-ADD2-1047DEC63992}"/>
              </a:ext>
            </a:extLst>
          </p:cNvPr>
          <p:cNvSpPr>
            <a:spLocks noGrp="1"/>
          </p:cNvSpPr>
          <p:nvPr>
            <p:ph idx="1"/>
          </p:nvPr>
        </p:nvSpPr>
        <p:spPr>
          <a:xfrm>
            <a:off x="734975" y="959644"/>
            <a:ext cx="7886700" cy="3599325"/>
          </a:xfrm>
        </p:spPr>
        <p:txBody>
          <a:bodyPr/>
          <a:lstStyle/>
          <a:p>
            <a:r>
              <a:rPr lang="en-US" sz="1800" dirty="0"/>
              <a:t>How binary executables are produced from source?</a:t>
            </a:r>
          </a:p>
          <a:p>
            <a:pPr marL="285750" indent="-285750">
              <a:buFont typeface="Arial" panose="020B0604020202020204" pitchFamily="34" charset="0"/>
              <a:buChar char="•"/>
            </a:pPr>
            <a:r>
              <a:rPr lang="en-US" sz="1800" dirty="0">
                <a:solidFill>
                  <a:srgbClr val="8C6E43"/>
                </a:solidFill>
              </a:rPr>
              <a:t>Compilation</a:t>
            </a:r>
            <a:r>
              <a:rPr lang="en-US" sz="1800" dirty="0"/>
              <a:t> – the process of translating human-readable source code into machine code that your computer can execute.</a:t>
            </a:r>
          </a:p>
          <a:p>
            <a:pPr marL="285750" indent="-285750">
              <a:buFont typeface="Arial" panose="020B0604020202020204" pitchFamily="34" charset="0"/>
              <a:buChar char="•"/>
            </a:pPr>
            <a:r>
              <a:rPr lang="en-US" altLang="zh-CN" sz="1800" dirty="0">
                <a:solidFill>
                  <a:srgbClr val="8C6E43"/>
                </a:solidFill>
              </a:rPr>
              <a:t>Interpreter</a:t>
            </a:r>
            <a:r>
              <a:rPr lang="zh-CN" altLang="en-US" sz="1800" dirty="0"/>
              <a:t> </a:t>
            </a:r>
            <a:r>
              <a:rPr lang="mr-IN" altLang="zh-CN" sz="1800" dirty="0"/>
              <a:t>–</a:t>
            </a:r>
            <a:r>
              <a:rPr lang="zh-CN" altLang="en-US" sz="1800" dirty="0"/>
              <a:t> </a:t>
            </a:r>
            <a:r>
              <a:rPr lang="en-US" altLang="zh-CN" sz="1800" dirty="0"/>
              <a:t>translates</a:t>
            </a:r>
            <a:r>
              <a:rPr lang="zh-CN" altLang="en-US" sz="1800" dirty="0"/>
              <a:t> </a:t>
            </a:r>
            <a:r>
              <a:rPr lang="en-US" altLang="zh-CN" sz="1800" dirty="0"/>
              <a:t>a</a:t>
            </a:r>
            <a:r>
              <a:rPr lang="zh-CN" altLang="en-US" sz="1800" dirty="0"/>
              <a:t> </a:t>
            </a:r>
            <a:r>
              <a:rPr lang="en-US" altLang="zh-CN" sz="1800" dirty="0"/>
              <a:t>program</a:t>
            </a:r>
            <a:r>
              <a:rPr lang="zh-CN" altLang="en-US" sz="1800" dirty="0"/>
              <a:t> </a:t>
            </a:r>
            <a:r>
              <a:rPr lang="en-US" altLang="zh-CN" sz="1800" dirty="0"/>
              <a:t>one</a:t>
            </a:r>
            <a:r>
              <a:rPr lang="zh-CN" altLang="en-US" sz="1800" dirty="0"/>
              <a:t> </a:t>
            </a:r>
            <a:r>
              <a:rPr lang="en-US" altLang="zh-CN" sz="1800" dirty="0"/>
              <a:t>line</a:t>
            </a:r>
            <a:r>
              <a:rPr lang="zh-CN" altLang="en-US" sz="1800" dirty="0"/>
              <a:t> </a:t>
            </a:r>
            <a:r>
              <a:rPr lang="en-US" altLang="zh-CN" sz="1800" dirty="0"/>
              <a:t>at</a:t>
            </a:r>
            <a:r>
              <a:rPr lang="zh-CN" altLang="en-US" sz="1800" dirty="0"/>
              <a:t> </a:t>
            </a:r>
            <a:r>
              <a:rPr lang="en-US" altLang="zh-CN" sz="1800" dirty="0"/>
              <a:t>a</a:t>
            </a:r>
            <a:r>
              <a:rPr lang="zh-CN" altLang="en-US" sz="1800" dirty="0"/>
              <a:t> </a:t>
            </a:r>
            <a:r>
              <a:rPr lang="en-US" altLang="zh-CN" sz="1800" dirty="0"/>
              <a:t>time,</a:t>
            </a:r>
            <a:r>
              <a:rPr lang="zh-CN" altLang="en-US" sz="1800" dirty="0"/>
              <a:t> </a:t>
            </a:r>
            <a:r>
              <a:rPr lang="en-US" altLang="zh-CN" sz="1800" dirty="0"/>
              <a:t>as</a:t>
            </a:r>
            <a:r>
              <a:rPr lang="zh-CN" altLang="en-US" sz="1800" dirty="0"/>
              <a:t> </a:t>
            </a:r>
            <a:r>
              <a:rPr lang="en-US" altLang="zh-CN" sz="1800" dirty="0"/>
              <a:t>the</a:t>
            </a:r>
            <a:r>
              <a:rPr lang="zh-CN" altLang="en-US" sz="1800" dirty="0"/>
              <a:t> </a:t>
            </a:r>
            <a:r>
              <a:rPr lang="en-US" altLang="zh-CN" sz="1800" dirty="0"/>
              <a:t>computer</a:t>
            </a:r>
            <a:r>
              <a:rPr lang="zh-CN" altLang="en-US" sz="1800" dirty="0"/>
              <a:t> </a:t>
            </a:r>
            <a:r>
              <a:rPr lang="en-US" altLang="zh-CN" sz="1800" dirty="0"/>
              <a:t>is</a:t>
            </a:r>
            <a:r>
              <a:rPr lang="zh-CN" altLang="en-US" sz="1800" dirty="0"/>
              <a:t> </a:t>
            </a:r>
            <a:r>
              <a:rPr lang="en-US" altLang="zh-CN" sz="1800" dirty="0"/>
              <a:t>running</a:t>
            </a:r>
            <a:r>
              <a:rPr lang="zh-CN" altLang="en-US" sz="1800" dirty="0"/>
              <a:t> </a:t>
            </a:r>
            <a:r>
              <a:rPr lang="en-US" altLang="zh-CN" sz="1800" dirty="0"/>
              <a:t>the</a:t>
            </a:r>
            <a:r>
              <a:rPr lang="zh-CN" altLang="en-US" sz="1800" dirty="0"/>
              <a:t> </a:t>
            </a:r>
            <a:r>
              <a:rPr lang="en-US" altLang="zh-CN" sz="1800" dirty="0"/>
              <a:t>program.</a:t>
            </a:r>
            <a:endParaRPr lang="en-US" sz="1800" dirty="0"/>
          </a:p>
          <a:p>
            <a:endParaRPr lang="en-US" dirty="0"/>
          </a:p>
        </p:txBody>
      </p:sp>
    </p:spTree>
    <p:extLst>
      <p:ext uri="{BB962C8B-B14F-4D97-AF65-F5344CB8AC3E}">
        <p14:creationId xmlns:p14="http://schemas.microsoft.com/office/powerpoint/2010/main" val="14380012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A766A-5929-6B46-9668-0C15ED81DBF0}"/>
              </a:ext>
            </a:extLst>
          </p:cNvPr>
          <p:cNvSpPr>
            <a:spLocks noGrp="1"/>
          </p:cNvSpPr>
          <p:nvPr>
            <p:ph type="title"/>
          </p:nvPr>
        </p:nvSpPr>
        <p:spPr>
          <a:xfrm>
            <a:off x="330851" y="205932"/>
            <a:ext cx="8229600" cy="571589"/>
          </a:xfrm>
        </p:spPr>
        <p:txBody>
          <a:bodyPr/>
          <a:lstStyle/>
          <a:p>
            <a:r>
              <a:rPr lang="en-US" dirty="0"/>
              <a:t>Code auditing - Outline</a:t>
            </a:r>
          </a:p>
        </p:txBody>
      </p:sp>
      <p:sp>
        <p:nvSpPr>
          <p:cNvPr id="3" name="Content Placeholder 2">
            <a:extLst>
              <a:ext uri="{FF2B5EF4-FFF2-40B4-BE49-F238E27FC236}">
                <a16:creationId xmlns:a16="http://schemas.microsoft.com/office/drawing/2014/main" id="{4E91C27B-CC84-8C40-BBE3-7A392EFAD55C}"/>
              </a:ext>
            </a:extLst>
          </p:cNvPr>
          <p:cNvSpPr>
            <a:spLocks noGrp="1"/>
          </p:cNvSpPr>
          <p:nvPr>
            <p:ph type="body" sz="quarter" idx="11"/>
          </p:nvPr>
        </p:nvSpPr>
        <p:spPr>
          <a:xfrm>
            <a:off x="914493" y="944563"/>
            <a:ext cx="7645958" cy="3303437"/>
          </a:xfrm>
        </p:spPr>
        <p:txBody>
          <a:bodyPr>
            <a:normAutofit fontScale="25000" lnSpcReduction="20000"/>
          </a:bodyPr>
          <a:lstStyle/>
          <a:p>
            <a:r>
              <a:rPr lang="en-US" sz="8000" dirty="0">
                <a:solidFill>
                  <a:srgbClr val="8C6E43"/>
                </a:solidFill>
              </a:rPr>
              <a:t>Code auditing and its process</a:t>
            </a:r>
          </a:p>
          <a:p>
            <a:pPr lvl="1"/>
            <a:r>
              <a:rPr lang="en-US" sz="8000" dirty="0">
                <a:solidFill>
                  <a:srgbClr val="8C6E43"/>
                </a:solidFill>
              </a:rPr>
              <a:t>Preassessment</a:t>
            </a:r>
          </a:p>
          <a:p>
            <a:pPr lvl="1"/>
            <a:r>
              <a:rPr lang="en-US" sz="8000" dirty="0">
                <a:solidFill>
                  <a:srgbClr val="8C6E43"/>
                </a:solidFill>
              </a:rPr>
              <a:t>Application Review</a:t>
            </a:r>
          </a:p>
          <a:p>
            <a:pPr lvl="1"/>
            <a:r>
              <a:rPr lang="en-US" sz="8000" dirty="0">
                <a:solidFill>
                  <a:srgbClr val="8C6E43"/>
                </a:solidFill>
              </a:rPr>
              <a:t>Documentation and Analysis</a:t>
            </a:r>
          </a:p>
          <a:p>
            <a:r>
              <a:rPr lang="en-US" sz="8000" dirty="0"/>
              <a:t>Code auditing strategies</a:t>
            </a:r>
          </a:p>
          <a:p>
            <a:pPr lvl="1"/>
            <a:r>
              <a:rPr lang="en-US" altLang="en-US" sz="8000" dirty="0"/>
              <a:t>Code Comprehension (CC) Strategies</a:t>
            </a:r>
          </a:p>
          <a:p>
            <a:pPr lvl="1"/>
            <a:r>
              <a:rPr lang="en-US" altLang="en-US" sz="8000" dirty="0"/>
              <a:t>Candidate Point (CP) Strategies</a:t>
            </a:r>
          </a:p>
          <a:p>
            <a:r>
              <a:rPr lang="en-US" sz="8000" dirty="0"/>
              <a:t>Static code analysis</a:t>
            </a:r>
          </a:p>
          <a:p>
            <a:pPr lvl="1"/>
            <a:r>
              <a:rPr lang="en-US" sz="8000" dirty="0"/>
              <a:t>Demo:  static code analysis tool - </a:t>
            </a:r>
            <a:r>
              <a:rPr lang="en-US" sz="8000" dirty="0" err="1"/>
              <a:t>flawfinder</a:t>
            </a:r>
            <a:endParaRPr lang="en-US" sz="8000" dirty="0"/>
          </a:p>
          <a:p>
            <a:pPr lvl="1"/>
            <a:r>
              <a:rPr lang="en-US" dirty="0"/>
              <a:t>Virus, worm, trojan horse</a:t>
            </a:r>
          </a:p>
          <a:p>
            <a:endParaRPr lang="en-US" dirty="0"/>
          </a:p>
        </p:txBody>
      </p:sp>
    </p:spTree>
    <p:extLst>
      <p:ext uri="{BB962C8B-B14F-4D97-AF65-F5344CB8AC3E}">
        <p14:creationId xmlns:p14="http://schemas.microsoft.com/office/powerpoint/2010/main" val="7381033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AB0B5-BD34-8742-954B-74114DBC4E5C}"/>
              </a:ext>
            </a:extLst>
          </p:cNvPr>
          <p:cNvSpPr>
            <a:spLocks noGrp="1"/>
          </p:cNvSpPr>
          <p:nvPr>
            <p:ph type="title"/>
          </p:nvPr>
        </p:nvSpPr>
        <p:spPr/>
        <p:txBody>
          <a:bodyPr/>
          <a:lstStyle/>
          <a:p>
            <a:r>
              <a:rPr lang="en-US" dirty="0"/>
              <a:t>Code auditing</a:t>
            </a:r>
          </a:p>
        </p:txBody>
      </p:sp>
      <p:sp>
        <p:nvSpPr>
          <p:cNvPr id="3" name="Content Placeholder 2">
            <a:extLst>
              <a:ext uri="{FF2B5EF4-FFF2-40B4-BE49-F238E27FC236}">
                <a16:creationId xmlns:a16="http://schemas.microsoft.com/office/drawing/2014/main" id="{4E25D06F-F56C-8743-9D06-D15D87247378}"/>
              </a:ext>
            </a:extLst>
          </p:cNvPr>
          <p:cNvSpPr>
            <a:spLocks noGrp="1"/>
          </p:cNvSpPr>
          <p:nvPr>
            <p:ph type="body" sz="quarter" idx="11"/>
          </p:nvPr>
        </p:nvSpPr>
        <p:spPr>
          <a:xfrm>
            <a:off x="768577" y="920031"/>
            <a:ext cx="6225609" cy="3303437"/>
          </a:xfrm>
        </p:spPr>
        <p:txBody>
          <a:bodyPr/>
          <a:lstStyle/>
          <a:p>
            <a:r>
              <a:rPr lang="en-US" sz="2000" dirty="0"/>
              <a:t>Code auditing: comprehensive analysis of source code.</a:t>
            </a:r>
          </a:p>
          <a:p>
            <a:r>
              <a:rPr lang="en-US" sz="2000" dirty="0"/>
              <a:t>Code auditing process:</a:t>
            </a:r>
          </a:p>
          <a:p>
            <a:pPr lvl="1"/>
            <a:r>
              <a:rPr lang="en-US" sz="1600" dirty="0"/>
              <a:t>Preassessment</a:t>
            </a:r>
          </a:p>
          <a:p>
            <a:pPr lvl="1"/>
            <a:r>
              <a:rPr lang="en-US" sz="1600" dirty="0"/>
              <a:t>Application Review</a:t>
            </a:r>
          </a:p>
          <a:p>
            <a:pPr lvl="1"/>
            <a:r>
              <a:rPr lang="en-US" sz="1600" dirty="0"/>
              <a:t>Documentation and Analysis</a:t>
            </a:r>
          </a:p>
          <a:p>
            <a:endParaRPr lang="en-US" dirty="0"/>
          </a:p>
        </p:txBody>
      </p:sp>
      <p:pic>
        <p:nvPicPr>
          <p:cNvPr id="4" name="Picture 3">
            <a:extLst>
              <a:ext uri="{FF2B5EF4-FFF2-40B4-BE49-F238E27FC236}">
                <a16:creationId xmlns:a16="http://schemas.microsoft.com/office/drawing/2014/main" id="{3AFE3B04-42B8-1F48-8BE9-B85E9D19E356}"/>
              </a:ext>
            </a:extLst>
          </p:cNvPr>
          <p:cNvPicPr>
            <a:picLocks noChangeAspect="1"/>
          </p:cNvPicPr>
          <p:nvPr/>
        </p:nvPicPr>
        <p:blipFill>
          <a:blip r:embed="rId3"/>
          <a:stretch>
            <a:fillRect/>
          </a:stretch>
        </p:blipFill>
        <p:spPr>
          <a:xfrm>
            <a:off x="4231532" y="1298514"/>
            <a:ext cx="4630477" cy="3252952"/>
          </a:xfrm>
          <a:prstGeom prst="rect">
            <a:avLst/>
          </a:prstGeom>
        </p:spPr>
      </p:pic>
    </p:spTree>
    <p:extLst>
      <p:ext uri="{BB962C8B-B14F-4D97-AF65-F5344CB8AC3E}">
        <p14:creationId xmlns:p14="http://schemas.microsoft.com/office/powerpoint/2010/main" val="9098167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00281-1278-475B-807B-18802CA5544A}"/>
              </a:ext>
            </a:extLst>
          </p:cNvPr>
          <p:cNvSpPr>
            <a:spLocks noGrp="1"/>
          </p:cNvSpPr>
          <p:nvPr>
            <p:ph type="title"/>
          </p:nvPr>
        </p:nvSpPr>
        <p:spPr/>
        <p:txBody>
          <a:bodyPr/>
          <a:lstStyle/>
          <a:p>
            <a:r>
              <a:rPr lang="en-US" dirty="0"/>
              <a:t>Preassessment (1)</a:t>
            </a:r>
          </a:p>
        </p:txBody>
      </p:sp>
      <p:sp>
        <p:nvSpPr>
          <p:cNvPr id="3" name="Content Placeholder 2">
            <a:extLst>
              <a:ext uri="{FF2B5EF4-FFF2-40B4-BE49-F238E27FC236}">
                <a16:creationId xmlns:a16="http://schemas.microsoft.com/office/drawing/2014/main" id="{C5C4366A-8E71-48BD-90A9-7AAFD9DC7E6B}"/>
              </a:ext>
            </a:extLst>
          </p:cNvPr>
          <p:cNvSpPr>
            <a:spLocks noGrp="1"/>
          </p:cNvSpPr>
          <p:nvPr>
            <p:ph type="body" sz="quarter" idx="11"/>
          </p:nvPr>
        </p:nvSpPr>
        <p:spPr>
          <a:xfrm>
            <a:off x="914493" y="944563"/>
            <a:ext cx="7645958" cy="3478581"/>
          </a:xfrm>
        </p:spPr>
        <p:txBody>
          <a:bodyPr>
            <a:normAutofit/>
          </a:bodyPr>
          <a:lstStyle/>
          <a:p>
            <a:r>
              <a:rPr lang="en-US" dirty="0"/>
              <a:t>Scoping -- what is the goal?  </a:t>
            </a:r>
          </a:p>
          <a:p>
            <a:pPr lvl="1"/>
            <a:r>
              <a:rPr lang="en-US" dirty="0"/>
              <a:t>Catch the easy to find vulnerabilities?</a:t>
            </a:r>
          </a:p>
          <a:p>
            <a:pPr lvl="1"/>
            <a:r>
              <a:rPr lang="en-US" dirty="0"/>
              <a:t>Focus on specific security-related module (authentication, encryption)</a:t>
            </a:r>
          </a:p>
          <a:p>
            <a:pPr lvl="1"/>
            <a:r>
              <a:rPr lang="en-US" dirty="0"/>
              <a:t>Complete review</a:t>
            </a:r>
          </a:p>
          <a:p>
            <a:r>
              <a:rPr lang="en-US" dirty="0"/>
              <a:t>Application Access: What do you have?</a:t>
            </a:r>
          </a:p>
          <a:p>
            <a:pPr lvl="1"/>
            <a:r>
              <a:rPr lang="en-US" dirty="0"/>
              <a:t>Source Only</a:t>
            </a:r>
          </a:p>
          <a:p>
            <a:pPr lvl="1"/>
            <a:r>
              <a:rPr lang="en-US" dirty="0"/>
              <a:t>Binary Only</a:t>
            </a:r>
          </a:p>
          <a:p>
            <a:pPr lvl="1"/>
            <a:r>
              <a:rPr lang="en-US" dirty="0"/>
              <a:t>Source and Binary</a:t>
            </a:r>
          </a:p>
          <a:p>
            <a:pPr lvl="1"/>
            <a:r>
              <a:rPr lang="en-US" dirty="0"/>
              <a:t>Checked Build (binary with debug information)</a:t>
            </a:r>
          </a:p>
          <a:p>
            <a:pPr lvl="1"/>
            <a:r>
              <a:rPr lang="en-US" dirty="0"/>
              <a:t>True Black Box</a:t>
            </a:r>
          </a:p>
        </p:txBody>
      </p:sp>
    </p:spTree>
    <p:custDataLst>
      <p:tags r:id="rId1"/>
    </p:custDataLst>
    <p:extLst>
      <p:ext uri="{BB962C8B-B14F-4D97-AF65-F5344CB8AC3E}">
        <p14:creationId xmlns:p14="http://schemas.microsoft.com/office/powerpoint/2010/main" val="3272803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97A38-31A3-4CC8-ADEE-3A4609AB7334}"/>
              </a:ext>
            </a:extLst>
          </p:cNvPr>
          <p:cNvSpPr>
            <a:spLocks noGrp="1"/>
          </p:cNvSpPr>
          <p:nvPr>
            <p:ph type="title"/>
          </p:nvPr>
        </p:nvSpPr>
        <p:spPr/>
        <p:txBody>
          <a:bodyPr>
            <a:normAutofit/>
          </a:bodyPr>
          <a:lstStyle/>
          <a:p>
            <a:r>
              <a:rPr lang="en-US" dirty="0"/>
              <a:t>Preassessment (2)</a:t>
            </a:r>
          </a:p>
        </p:txBody>
      </p:sp>
      <p:sp>
        <p:nvSpPr>
          <p:cNvPr id="3" name="Content Placeholder 2">
            <a:extLst>
              <a:ext uri="{FF2B5EF4-FFF2-40B4-BE49-F238E27FC236}">
                <a16:creationId xmlns:a16="http://schemas.microsoft.com/office/drawing/2014/main" id="{8213A8E5-14CA-4657-874B-B64F95B9CA49}"/>
              </a:ext>
            </a:extLst>
          </p:cNvPr>
          <p:cNvSpPr>
            <a:spLocks noGrp="1"/>
          </p:cNvSpPr>
          <p:nvPr>
            <p:ph type="body" sz="quarter" idx="11"/>
          </p:nvPr>
        </p:nvSpPr>
        <p:spPr/>
        <p:txBody>
          <a:bodyPr>
            <a:normAutofit lnSpcReduction="10000"/>
          </a:bodyPr>
          <a:lstStyle/>
          <a:p>
            <a:pPr>
              <a:lnSpc>
                <a:spcPct val="110000"/>
              </a:lnSpc>
            </a:pPr>
            <a:r>
              <a:rPr lang="en-US" sz="2400" dirty="0"/>
              <a:t>Timelines</a:t>
            </a:r>
          </a:p>
          <a:p>
            <a:pPr lvl="1">
              <a:lnSpc>
                <a:spcPct val="110000"/>
              </a:lnSpc>
            </a:pPr>
            <a:r>
              <a:rPr lang="en-US" dirty="0"/>
              <a:t>How much time do you have?</a:t>
            </a:r>
          </a:p>
          <a:p>
            <a:pPr lvl="1">
              <a:lnSpc>
                <a:spcPct val="110000"/>
              </a:lnSpc>
            </a:pPr>
            <a:r>
              <a:rPr lang="en-US" dirty="0"/>
              <a:t>Some code harder than others. Why?</a:t>
            </a:r>
          </a:p>
          <a:p>
            <a:pPr>
              <a:lnSpc>
                <a:spcPct val="110000"/>
              </a:lnSpc>
            </a:pPr>
            <a:r>
              <a:rPr lang="en-US" sz="2400" dirty="0"/>
              <a:t>Information Collection</a:t>
            </a:r>
          </a:p>
          <a:p>
            <a:pPr lvl="1">
              <a:lnSpc>
                <a:spcPct val="110000"/>
              </a:lnSpc>
            </a:pPr>
            <a:r>
              <a:rPr lang="en-US" dirty="0"/>
              <a:t>Developer Interviews</a:t>
            </a:r>
          </a:p>
          <a:p>
            <a:pPr lvl="1">
              <a:lnSpc>
                <a:spcPct val="110000"/>
              </a:lnSpc>
            </a:pPr>
            <a:r>
              <a:rPr lang="en-US" dirty="0"/>
              <a:t>Developer Documentation</a:t>
            </a:r>
          </a:p>
          <a:p>
            <a:pPr lvl="1">
              <a:lnSpc>
                <a:spcPct val="110000"/>
              </a:lnSpc>
            </a:pPr>
            <a:r>
              <a:rPr lang="en-US" dirty="0"/>
              <a:t>Standards Documentation</a:t>
            </a:r>
          </a:p>
          <a:p>
            <a:pPr lvl="1">
              <a:lnSpc>
                <a:spcPct val="110000"/>
              </a:lnSpc>
            </a:pPr>
            <a:r>
              <a:rPr lang="en-US" dirty="0"/>
              <a:t>...</a:t>
            </a:r>
          </a:p>
          <a:p>
            <a:pPr>
              <a:lnSpc>
                <a:spcPct val="110000"/>
              </a:lnSpc>
            </a:pPr>
            <a:endParaRPr lang="en-US" sz="1125" dirty="0"/>
          </a:p>
        </p:txBody>
      </p:sp>
      <p:pic>
        <p:nvPicPr>
          <p:cNvPr id="6146" name="Picture 2" descr="Lessons learned from my flat iron — No time like the present | Emblazon">
            <a:extLst>
              <a:ext uri="{FF2B5EF4-FFF2-40B4-BE49-F238E27FC236}">
                <a16:creationId xmlns:a16="http://schemas.microsoft.com/office/drawing/2014/main" id="{5F066835-2CD0-5A43-A88D-6A3E0B85804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70484" y="1511801"/>
            <a:ext cx="2920657" cy="29206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3C05A2B-C537-E446-8EAB-7C57D00FE978}"/>
              </a:ext>
            </a:extLst>
          </p:cNvPr>
          <p:cNvSpPr txBox="1"/>
          <p:nvPr/>
        </p:nvSpPr>
        <p:spPr>
          <a:xfrm>
            <a:off x="4972354" y="4707830"/>
            <a:ext cx="4006516" cy="415498"/>
          </a:xfrm>
          <a:prstGeom prst="rect">
            <a:avLst/>
          </a:prstGeom>
          <a:noFill/>
        </p:spPr>
        <p:txBody>
          <a:bodyPr wrap="square" rtlCol="0">
            <a:spAutoFit/>
          </a:bodyPr>
          <a:lstStyle/>
          <a:p>
            <a:r>
              <a:rPr lang="en-US" sz="1050" dirty="0"/>
              <a:t>pic source: http://</a:t>
            </a:r>
            <a:r>
              <a:rPr lang="en-US" sz="1050" dirty="0" err="1"/>
              <a:t>emblazoners.com</a:t>
            </a:r>
            <a:r>
              <a:rPr lang="en-US" sz="1050" dirty="0"/>
              <a:t>/lessons-learned-from-my-flat-iron-no-time-like-the-present/</a:t>
            </a:r>
          </a:p>
        </p:txBody>
      </p:sp>
    </p:spTree>
    <p:custDataLst>
      <p:tags r:id="rId1"/>
    </p:custDataLst>
    <p:extLst>
      <p:ext uri="{BB962C8B-B14F-4D97-AF65-F5344CB8AC3E}">
        <p14:creationId xmlns:p14="http://schemas.microsoft.com/office/powerpoint/2010/main" val="24559717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CFC7-76CD-48F0-8D7B-F79CBABF7F67}"/>
              </a:ext>
            </a:extLst>
          </p:cNvPr>
          <p:cNvSpPr>
            <a:spLocks noGrp="1"/>
          </p:cNvSpPr>
          <p:nvPr>
            <p:ph type="title"/>
          </p:nvPr>
        </p:nvSpPr>
        <p:spPr/>
        <p:txBody>
          <a:bodyPr/>
          <a:lstStyle/>
          <a:p>
            <a:r>
              <a:rPr lang="en-US" dirty="0"/>
              <a:t>Application Review (1)</a:t>
            </a:r>
          </a:p>
        </p:txBody>
      </p:sp>
      <p:sp>
        <p:nvSpPr>
          <p:cNvPr id="3" name="Content Placeholder 2">
            <a:extLst>
              <a:ext uri="{FF2B5EF4-FFF2-40B4-BE49-F238E27FC236}">
                <a16:creationId xmlns:a16="http://schemas.microsoft.com/office/drawing/2014/main" id="{AD1F0268-C019-4A62-985E-6493075E40BD}"/>
              </a:ext>
            </a:extLst>
          </p:cNvPr>
          <p:cNvSpPr>
            <a:spLocks noGrp="1"/>
          </p:cNvSpPr>
          <p:nvPr>
            <p:ph type="body" sz="quarter" idx="11"/>
          </p:nvPr>
        </p:nvSpPr>
        <p:spPr/>
        <p:txBody>
          <a:bodyPr/>
          <a:lstStyle/>
          <a:p>
            <a:r>
              <a:rPr lang="en-US" sz="2000" dirty="0"/>
              <a:t>Design Review</a:t>
            </a:r>
          </a:p>
          <a:p>
            <a:pPr lvl="1"/>
            <a:r>
              <a:rPr lang="en-US" dirty="0"/>
              <a:t>Very useful for prioritizing and scoping, however…</a:t>
            </a:r>
          </a:p>
          <a:p>
            <a:pPr lvl="1"/>
            <a:r>
              <a:rPr lang="en-US" dirty="0"/>
              <a:t>May not have any design documentation</a:t>
            </a:r>
          </a:p>
          <a:p>
            <a:pPr lvl="1"/>
            <a:r>
              <a:rPr lang="en-US" dirty="0"/>
              <a:t>Design Documentation may be very outdated</a:t>
            </a:r>
          </a:p>
          <a:p>
            <a:pPr lvl="1"/>
            <a:r>
              <a:rPr lang="en-US" dirty="0"/>
              <a:t>Might be a third party involved who does not want to share documents</a:t>
            </a:r>
          </a:p>
          <a:p>
            <a:pPr lvl="1"/>
            <a:r>
              <a:rPr lang="en-US" dirty="0"/>
              <a:t>Developers may not be available? Why?</a:t>
            </a:r>
          </a:p>
          <a:p>
            <a:pPr lvl="1"/>
            <a:r>
              <a:rPr lang="en-US" dirty="0"/>
              <a:t>Clients may not want to pay for design review. Why?</a:t>
            </a:r>
          </a:p>
          <a:p>
            <a:pPr lvl="1"/>
            <a:endParaRPr lang="en-US" dirty="0"/>
          </a:p>
        </p:txBody>
      </p:sp>
    </p:spTree>
    <p:custDataLst>
      <p:tags r:id="rId1"/>
    </p:custDataLst>
    <p:extLst>
      <p:ext uri="{BB962C8B-B14F-4D97-AF65-F5344CB8AC3E}">
        <p14:creationId xmlns:p14="http://schemas.microsoft.com/office/powerpoint/2010/main" val="32305878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erious Tips to Avoid Drowning – Survival Stronghold">
            <a:extLst>
              <a:ext uri="{FF2B5EF4-FFF2-40B4-BE49-F238E27FC236}">
                <a16:creationId xmlns:a16="http://schemas.microsoft.com/office/drawing/2014/main" id="{0237FEC8-06E5-C34F-ACBC-05906E7F21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409" y="895500"/>
            <a:ext cx="5461204" cy="36317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809DE6-842A-4A9B-ADDF-6F0A3FAC635A}"/>
              </a:ext>
            </a:extLst>
          </p:cNvPr>
          <p:cNvSpPr>
            <a:spLocks noGrp="1"/>
          </p:cNvSpPr>
          <p:nvPr>
            <p:ph type="title"/>
          </p:nvPr>
        </p:nvSpPr>
        <p:spPr/>
        <p:txBody>
          <a:bodyPr/>
          <a:lstStyle/>
          <a:p>
            <a:r>
              <a:rPr lang="en-US" dirty="0"/>
              <a:t>Application Review (2)</a:t>
            </a:r>
          </a:p>
        </p:txBody>
      </p:sp>
      <p:sp>
        <p:nvSpPr>
          <p:cNvPr id="3" name="Content Placeholder 2">
            <a:extLst>
              <a:ext uri="{FF2B5EF4-FFF2-40B4-BE49-F238E27FC236}">
                <a16:creationId xmlns:a16="http://schemas.microsoft.com/office/drawing/2014/main" id="{FD44A8F7-D78A-4194-BCEB-D7DCC8378E01}"/>
              </a:ext>
            </a:extLst>
          </p:cNvPr>
          <p:cNvSpPr>
            <a:spLocks noGrp="1"/>
          </p:cNvSpPr>
          <p:nvPr>
            <p:ph type="body" sz="quarter" idx="11"/>
          </p:nvPr>
        </p:nvSpPr>
        <p:spPr>
          <a:xfrm>
            <a:off x="914492" y="944563"/>
            <a:ext cx="8038121" cy="3303437"/>
          </a:xfrm>
        </p:spPr>
        <p:txBody>
          <a:bodyPr>
            <a:normAutofit/>
          </a:bodyPr>
          <a:lstStyle/>
          <a:p>
            <a:r>
              <a:rPr lang="en-US" dirty="0"/>
              <a:t>Avoid Drowning	</a:t>
            </a:r>
          </a:p>
          <a:p>
            <a:pPr lvl="1"/>
            <a:r>
              <a:rPr lang="en-US" dirty="0"/>
              <a:t>Use different techniques and switch between them</a:t>
            </a:r>
          </a:p>
          <a:p>
            <a:pPr lvl="2"/>
            <a:r>
              <a:rPr lang="en-US" dirty="0"/>
              <a:t>Can only intensely concentrate for limited amount of time</a:t>
            </a:r>
          </a:p>
          <a:p>
            <a:pPr lvl="2"/>
            <a:r>
              <a:rPr lang="en-US" dirty="0"/>
              <a:t>Different vulnerabilities may require different perspectives</a:t>
            </a:r>
          </a:p>
          <a:p>
            <a:pPr lvl="2"/>
            <a:r>
              <a:rPr lang="en-US" dirty="0"/>
              <a:t>Variety helps you maintain discipline and motivation</a:t>
            </a:r>
          </a:p>
          <a:p>
            <a:pPr lvl="2"/>
            <a:r>
              <a:rPr lang="en-US" dirty="0"/>
              <a:t>Different people think in different ways</a:t>
            </a:r>
          </a:p>
          <a:p>
            <a:r>
              <a:rPr lang="en-US" dirty="0"/>
              <a:t>Iterative Process</a:t>
            </a:r>
          </a:p>
          <a:p>
            <a:pPr lvl="1"/>
            <a:r>
              <a:rPr lang="en-US" dirty="0"/>
              <a:t>Plan</a:t>
            </a:r>
          </a:p>
          <a:p>
            <a:pPr lvl="1"/>
            <a:r>
              <a:rPr lang="en-US" dirty="0"/>
              <a:t>Work</a:t>
            </a:r>
          </a:p>
          <a:p>
            <a:pPr lvl="1"/>
            <a:r>
              <a:rPr lang="en-US" dirty="0"/>
              <a:t>Reflect</a:t>
            </a:r>
          </a:p>
        </p:txBody>
      </p:sp>
    </p:spTree>
    <p:custDataLst>
      <p:tags r:id="rId1"/>
    </p:custDataLst>
    <p:extLst>
      <p:ext uri="{BB962C8B-B14F-4D97-AF65-F5344CB8AC3E}">
        <p14:creationId xmlns:p14="http://schemas.microsoft.com/office/powerpoint/2010/main" val="37804597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1B8A0-2AFD-4154-897B-B2485C441085}"/>
              </a:ext>
            </a:extLst>
          </p:cNvPr>
          <p:cNvSpPr>
            <a:spLocks noGrp="1"/>
          </p:cNvSpPr>
          <p:nvPr>
            <p:ph type="title"/>
          </p:nvPr>
        </p:nvSpPr>
        <p:spPr/>
        <p:txBody>
          <a:bodyPr/>
          <a:lstStyle/>
          <a:p>
            <a:r>
              <a:rPr lang="en-US" dirty="0"/>
              <a:t>Application Review (3)</a:t>
            </a:r>
          </a:p>
        </p:txBody>
      </p:sp>
      <p:sp>
        <p:nvSpPr>
          <p:cNvPr id="3" name="Content Placeholder 2">
            <a:extLst>
              <a:ext uri="{FF2B5EF4-FFF2-40B4-BE49-F238E27FC236}">
                <a16:creationId xmlns:a16="http://schemas.microsoft.com/office/drawing/2014/main" id="{3579354E-E291-409F-B357-E09BA5A3E762}"/>
              </a:ext>
            </a:extLst>
          </p:cNvPr>
          <p:cNvSpPr>
            <a:spLocks noGrp="1"/>
          </p:cNvSpPr>
          <p:nvPr>
            <p:ph type="body" sz="quarter" idx="11"/>
          </p:nvPr>
        </p:nvSpPr>
        <p:spPr/>
        <p:txBody>
          <a:bodyPr>
            <a:normAutofit/>
          </a:bodyPr>
          <a:lstStyle/>
          <a:p>
            <a:r>
              <a:rPr lang="en-US" sz="2000" dirty="0"/>
              <a:t>Initial Preparation for a Plan</a:t>
            </a:r>
          </a:p>
          <a:p>
            <a:pPr lvl="1"/>
            <a:r>
              <a:rPr lang="en-US" sz="2000" dirty="0"/>
              <a:t>Get your bearings</a:t>
            </a:r>
          </a:p>
          <a:p>
            <a:pPr lvl="1"/>
            <a:r>
              <a:rPr lang="en-US" sz="2000" dirty="0"/>
              <a:t>Decide on review structure (top-down, bottom-up, hybrid)</a:t>
            </a:r>
          </a:p>
          <a:p>
            <a:pPr lvl="1"/>
            <a:r>
              <a:rPr lang="en-US" sz="2000" dirty="0"/>
              <a:t>Determine the following</a:t>
            </a:r>
          </a:p>
          <a:p>
            <a:pPr lvl="2"/>
            <a:r>
              <a:rPr lang="en-US" sz="2000" dirty="0"/>
              <a:t>General application purpose</a:t>
            </a:r>
          </a:p>
          <a:p>
            <a:pPr lvl="2"/>
            <a:r>
              <a:rPr lang="en-US" sz="2000" dirty="0"/>
              <a:t>Assets and entry points</a:t>
            </a:r>
          </a:p>
          <a:p>
            <a:pPr lvl="2"/>
            <a:r>
              <a:rPr lang="en-US" sz="2000" dirty="0"/>
              <a:t>Components and modules</a:t>
            </a:r>
          </a:p>
          <a:p>
            <a:pPr lvl="2"/>
            <a:r>
              <a:rPr lang="en-US" sz="2000" dirty="0" err="1"/>
              <a:t>Intermodule</a:t>
            </a:r>
            <a:r>
              <a:rPr lang="en-US" sz="2000" dirty="0"/>
              <a:t> relationships</a:t>
            </a:r>
          </a:p>
          <a:p>
            <a:pPr lvl="2"/>
            <a:r>
              <a:rPr lang="en-US" sz="2000" dirty="0"/>
              <a:t>Fundamental security expectations</a:t>
            </a:r>
          </a:p>
          <a:p>
            <a:pPr lvl="2"/>
            <a:r>
              <a:rPr lang="en-US" sz="2000" dirty="0"/>
              <a:t>Major trust boundaries</a:t>
            </a:r>
          </a:p>
          <a:p>
            <a:pPr lvl="2"/>
            <a:endParaRPr lang="en-US" dirty="0"/>
          </a:p>
          <a:p>
            <a:pPr lvl="2"/>
            <a:endParaRPr lang="en-US" dirty="0"/>
          </a:p>
          <a:p>
            <a:pPr lvl="1"/>
            <a:endParaRPr lang="en-US" dirty="0"/>
          </a:p>
        </p:txBody>
      </p:sp>
    </p:spTree>
    <p:custDataLst>
      <p:tags r:id="rId1"/>
    </p:custDataLst>
    <p:extLst>
      <p:ext uri="{BB962C8B-B14F-4D97-AF65-F5344CB8AC3E}">
        <p14:creationId xmlns:p14="http://schemas.microsoft.com/office/powerpoint/2010/main" val="9874013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4AC21-580A-4488-8B07-D1A6E50092BC}"/>
              </a:ext>
            </a:extLst>
          </p:cNvPr>
          <p:cNvSpPr>
            <a:spLocks noGrp="1"/>
          </p:cNvSpPr>
          <p:nvPr>
            <p:ph type="title"/>
          </p:nvPr>
        </p:nvSpPr>
        <p:spPr/>
        <p:txBody>
          <a:bodyPr/>
          <a:lstStyle/>
          <a:p>
            <a:r>
              <a:rPr lang="en-US" dirty="0"/>
              <a:t>Application Review (4)</a:t>
            </a:r>
          </a:p>
        </p:txBody>
      </p:sp>
      <p:sp>
        <p:nvSpPr>
          <p:cNvPr id="3" name="Content Placeholder 2">
            <a:extLst>
              <a:ext uri="{FF2B5EF4-FFF2-40B4-BE49-F238E27FC236}">
                <a16:creationId xmlns:a16="http://schemas.microsoft.com/office/drawing/2014/main" id="{B4EB2AFD-72D5-4F14-B152-FF3E61B483AA}"/>
              </a:ext>
            </a:extLst>
          </p:cNvPr>
          <p:cNvSpPr>
            <a:spLocks noGrp="1"/>
          </p:cNvSpPr>
          <p:nvPr>
            <p:ph type="body" sz="quarter" idx="11"/>
          </p:nvPr>
        </p:nvSpPr>
        <p:spPr/>
        <p:txBody>
          <a:bodyPr/>
          <a:lstStyle/>
          <a:p>
            <a:r>
              <a:rPr lang="en-US" sz="2000" dirty="0"/>
              <a:t>The Plan</a:t>
            </a:r>
          </a:p>
          <a:p>
            <a:pPr lvl="1"/>
            <a:r>
              <a:rPr lang="en-US" sz="2000" dirty="0"/>
              <a:t>Decide on Audit Strategy </a:t>
            </a:r>
          </a:p>
          <a:p>
            <a:pPr lvl="1"/>
            <a:r>
              <a:rPr lang="en-US" sz="2000" dirty="0"/>
              <a:t>Consider your Goals</a:t>
            </a:r>
          </a:p>
          <a:p>
            <a:pPr lvl="1"/>
            <a:r>
              <a:rPr lang="en-US" sz="2000" dirty="0"/>
              <a:t>Pick the “right strategy”</a:t>
            </a:r>
          </a:p>
          <a:p>
            <a:pPr lvl="1"/>
            <a:r>
              <a:rPr lang="en-US" sz="2000" dirty="0"/>
              <a:t>Create a “Master Ideas List”</a:t>
            </a:r>
          </a:p>
          <a:p>
            <a:pPr lvl="1"/>
            <a:r>
              <a:rPr lang="en-US" sz="2000" dirty="0"/>
              <a:t>Pick a Target of Goal</a:t>
            </a:r>
          </a:p>
          <a:p>
            <a:pPr lvl="1"/>
            <a:r>
              <a:rPr lang="en-US" sz="2000" dirty="0"/>
              <a:t>Coordinate with Others</a:t>
            </a:r>
          </a:p>
          <a:p>
            <a:pPr lvl="1"/>
            <a:endParaRPr lang="en-US" dirty="0"/>
          </a:p>
          <a:p>
            <a:endParaRPr lang="en-US" dirty="0"/>
          </a:p>
        </p:txBody>
      </p:sp>
    </p:spTree>
    <p:custDataLst>
      <p:tags r:id="rId1"/>
    </p:custDataLst>
    <p:extLst>
      <p:ext uri="{BB962C8B-B14F-4D97-AF65-F5344CB8AC3E}">
        <p14:creationId xmlns:p14="http://schemas.microsoft.com/office/powerpoint/2010/main" val="33823516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What is Audit Working Papers">
            <a:extLst>
              <a:ext uri="{FF2B5EF4-FFF2-40B4-BE49-F238E27FC236}">
                <a16:creationId xmlns:a16="http://schemas.microsoft.com/office/drawing/2014/main" id="{5E4806E6-84CC-DC44-81B5-2BC3E9CAC0F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rot="16200000">
            <a:off x="4797823" y="1243697"/>
            <a:ext cx="5589647" cy="310225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5817EC2-1A5A-478F-9A77-7C541803E146}"/>
              </a:ext>
            </a:extLst>
          </p:cNvPr>
          <p:cNvSpPr>
            <a:spLocks noGrp="1"/>
          </p:cNvSpPr>
          <p:nvPr>
            <p:ph type="title"/>
          </p:nvPr>
        </p:nvSpPr>
        <p:spPr>
          <a:xfrm>
            <a:off x="330851" y="205932"/>
            <a:ext cx="8229600" cy="571589"/>
          </a:xfrm>
        </p:spPr>
        <p:txBody>
          <a:bodyPr>
            <a:normAutofit/>
          </a:bodyPr>
          <a:lstStyle/>
          <a:p>
            <a:r>
              <a:rPr lang="en-US" dirty="0"/>
              <a:t>Work (1)</a:t>
            </a:r>
          </a:p>
        </p:txBody>
      </p:sp>
      <p:sp>
        <p:nvSpPr>
          <p:cNvPr id="3" name="Content Placeholder 2">
            <a:extLst>
              <a:ext uri="{FF2B5EF4-FFF2-40B4-BE49-F238E27FC236}">
                <a16:creationId xmlns:a16="http://schemas.microsoft.com/office/drawing/2014/main" id="{77D4416A-6C82-422E-976E-ED51B07D6FAD}"/>
              </a:ext>
            </a:extLst>
          </p:cNvPr>
          <p:cNvSpPr>
            <a:spLocks noGrp="1"/>
          </p:cNvSpPr>
          <p:nvPr>
            <p:ph type="body" sz="quarter" idx="11"/>
          </p:nvPr>
        </p:nvSpPr>
        <p:spPr>
          <a:xfrm>
            <a:off x="622300" y="919956"/>
            <a:ext cx="7645400" cy="3303587"/>
          </a:xfrm>
        </p:spPr>
        <p:txBody>
          <a:bodyPr>
            <a:normAutofit/>
          </a:bodyPr>
          <a:lstStyle/>
          <a:p>
            <a:r>
              <a:rPr lang="en-US" dirty="0"/>
              <a:t>Take Notes – “</a:t>
            </a:r>
            <a:r>
              <a:rPr lang="en-US" dirty="0">
                <a:solidFill>
                  <a:srgbClr val="8C6E43"/>
                </a:solidFill>
              </a:rPr>
              <a:t>Working Papers</a:t>
            </a:r>
            <a:r>
              <a:rPr lang="en-US" dirty="0"/>
              <a:t>”</a:t>
            </a:r>
          </a:p>
          <a:p>
            <a:pPr lvl="1"/>
            <a:r>
              <a:rPr lang="en-US" dirty="0"/>
              <a:t>Help you stay organized and ensure proper code coverage</a:t>
            </a:r>
          </a:p>
          <a:p>
            <a:pPr lvl="1"/>
            <a:r>
              <a:rPr lang="en-US" dirty="0"/>
              <a:t>Easy way to transfer knowledge to others and to coordinate work</a:t>
            </a:r>
          </a:p>
          <a:p>
            <a:pPr lvl="1"/>
            <a:r>
              <a:rPr lang="en-US" dirty="0"/>
              <a:t>Clients expect detailed documentation</a:t>
            </a:r>
          </a:p>
          <a:p>
            <a:pPr lvl="1"/>
            <a:r>
              <a:rPr lang="en-US" dirty="0"/>
              <a:t>Application may require follow-up reviews</a:t>
            </a:r>
          </a:p>
          <a:p>
            <a:pPr lvl="1"/>
            <a:r>
              <a:rPr lang="en-US" dirty="0"/>
              <a:t>Notes should be clear enough that others could approximate your work</a:t>
            </a:r>
          </a:p>
          <a:p>
            <a:pPr lvl="1"/>
            <a:r>
              <a:rPr lang="en-US" dirty="0"/>
              <a:t>Note should be clear enough for you to use if there is a large gap in time between visits to that part of code</a:t>
            </a:r>
          </a:p>
          <a:p>
            <a:pPr lvl="1"/>
            <a:r>
              <a:rPr lang="en-US" dirty="0"/>
              <a:t>Notes should be clear enough to establish code and vulnerability-type coverage.</a:t>
            </a:r>
          </a:p>
          <a:p>
            <a:pPr lvl="1"/>
            <a:endParaRPr lang="en-US" dirty="0"/>
          </a:p>
          <a:p>
            <a:pPr lvl="1"/>
            <a:endParaRPr lang="en-US" dirty="0"/>
          </a:p>
          <a:p>
            <a:pPr lvl="1"/>
            <a:endParaRPr lang="en-US" dirty="0"/>
          </a:p>
        </p:txBody>
      </p:sp>
    </p:spTree>
    <p:custDataLst>
      <p:tags r:id="rId1"/>
    </p:custDataLst>
    <p:extLst>
      <p:ext uri="{BB962C8B-B14F-4D97-AF65-F5344CB8AC3E}">
        <p14:creationId xmlns:p14="http://schemas.microsoft.com/office/powerpoint/2010/main" val="4031345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36EC3-EB81-D04F-810F-F4E4CE31A020}"/>
              </a:ext>
            </a:extLst>
          </p:cNvPr>
          <p:cNvSpPr>
            <a:spLocks noGrp="1"/>
          </p:cNvSpPr>
          <p:nvPr>
            <p:ph type="title"/>
          </p:nvPr>
        </p:nvSpPr>
        <p:spPr>
          <a:xfrm>
            <a:off x="330851" y="205932"/>
            <a:ext cx="8229600" cy="571589"/>
          </a:xfrm>
        </p:spPr>
        <p:txBody>
          <a:bodyPr/>
          <a:lstStyle/>
          <a:p>
            <a:r>
              <a:rPr lang="en-US" dirty="0"/>
              <a:t>Classifying Vulnerabilities</a:t>
            </a:r>
          </a:p>
        </p:txBody>
      </p:sp>
      <p:sp>
        <p:nvSpPr>
          <p:cNvPr id="3" name="Content Placeholder 2">
            <a:extLst>
              <a:ext uri="{FF2B5EF4-FFF2-40B4-BE49-F238E27FC236}">
                <a16:creationId xmlns:a16="http://schemas.microsoft.com/office/drawing/2014/main" id="{F0A9C0F7-C2F7-114B-90DD-FA144D9E8D1F}"/>
              </a:ext>
            </a:extLst>
          </p:cNvPr>
          <p:cNvSpPr>
            <a:spLocks noGrp="1"/>
          </p:cNvSpPr>
          <p:nvPr>
            <p:ph type="body" sz="quarter" idx="11"/>
          </p:nvPr>
        </p:nvSpPr>
        <p:spPr>
          <a:xfrm>
            <a:off x="914400" y="944563"/>
            <a:ext cx="4485210" cy="3303587"/>
          </a:xfrm>
        </p:spPr>
        <p:txBody>
          <a:bodyPr/>
          <a:lstStyle/>
          <a:p>
            <a:r>
              <a:rPr lang="en-US" altLang="en-US" sz="2000" dirty="0">
                <a:solidFill>
                  <a:srgbClr val="8C6E43"/>
                </a:solidFill>
              </a:rPr>
              <a:t>Operational vulnerabilities </a:t>
            </a:r>
            <a:r>
              <a:rPr lang="en-US" altLang="en-US" sz="2000" dirty="0"/>
              <a:t>– are security problems that arise through the operational procedures and general use of the piece of software in a specific environment.</a:t>
            </a:r>
          </a:p>
          <a:p>
            <a:pPr lvl="1"/>
            <a:r>
              <a:rPr lang="en-US" altLang="en-US" sz="2000" dirty="0"/>
              <a:t>result from application’s configuration</a:t>
            </a:r>
          </a:p>
          <a:p>
            <a:pPr lvl="1"/>
            <a:r>
              <a:rPr lang="en-US" altLang="en-US" sz="2000" dirty="0"/>
              <a:t>result from deployment environment</a:t>
            </a:r>
          </a:p>
          <a:p>
            <a:r>
              <a:rPr lang="en-US" altLang="en-US" sz="2000" dirty="0"/>
              <a:t>Responsibility falls between developer and administrative personnel.</a:t>
            </a:r>
          </a:p>
          <a:p>
            <a:pPr lvl="1"/>
            <a:endParaRPr lang="en-US" altLang="en-US" dirty="0"/>
          </a:p>
          <a:p>
            <a:endParaRPr lang="en-US" dirty="0"/>
          </a:p>
        </p:txBody>
      </p:sp>
      <p:pic>
        <p:nvPicPr>
          <p:cNvPr id="4" name="Picture 3">
            <a:extLst>
              <a:ext uri="{FF2B5EF4-FFF2-40B4-BE49-F238E27FC236}">
                <a16:creationId xmlns:a16="http://schemas.microsoft.com/office/drawing/2014/main" id="{326B0940-22B9-8B48-94C7-D069FF0D7ED2}"/>
              </a:ext>
            </a:extLst>
          </p:cNvPr>
          <p:cNvPicPr>
            <a:picLocks noChangeAspect="1"/>
          </p:cNvPicPr>
          <p:nvPr/>
        </p:nvPicPr>
        <p:blipFill>
          <a:blip r:embed="rId2"/>
          <a:stretch>
            <a:fillRect/>
          </a:stretch>
        </p:blipFill>
        <p:spPr>
          <a:xfrm>
            <a:off x="5668269" y="1058954"/>
            <a:ext cx="3486636" cy="3303587"/>
          </a:xfrm>
          <a:prstGeom prst="rect">
            <a:avLst/>
          </a:prstGeom>
        </p:spPr>
      </p:pic>
      <p:pic>
        <p:nvPicPr>
          <p:cNvPr id="7" name="Picture 6">
            <a:extLst>
              <a:ext uri="{FF2B5EF4-FFF2-40B4-BE49-F238E27FC236}">
                <a16:creationId xmlns:a16="http://schemas.microsoft.com/office/drawing/2014/main" id="{73DF2A6A-EE06-1542-9018-CCE60879A115}"/>
              </a:ext>
            </a:extLst>
          </p:cNvPr>
          <p:cNvPicPr>
            <a:picLocks noChangeAspect="1"/>
          </p:cNvPicPr>
          <p:nvPr/>
        </p:nvPicPr>
        <p:blipFill>
          <a:blip r:embed="rId2"/>
          <a:stretch>
            <a:fillRect/>
          </a:stretch>
        </p:blipFill>
        <p:spPr>
          <a:xfrm>
            <a:off x="5399610" y="1006702"/>
            <a:ext cx="3486636" cy="3303587"/>
          </a:xfrm>
          <a:prstGeom prst="rect">
            <a:avLst/>
          </a:prstGeom>
        </p:spPr>
      </p:pic>
    </p:spTree>
    <p:extLst>
      <p:ext uri="{BB962C8B-B14F-4D97-AF65-F5344CB8AC3E}">
        <p14:creationId xmlns:p14="http://schemas.microsoft.com/office/powerpoint/2010/main" val="11337699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A8506-8631-4ACF-8BB6-A66937D3A4E6}"/>
              </a:ext>
            </a:extLst>
          </p:cNvPr>
          <p:cNvSpPr>
            <a:spLocks noGrp="1"/>
          </p:cNvSpPr>
          <p:nvPr>
            <p:ph type="title"/>
          </p:nvPr>
        </p:nvSpPr>
        <p:spPr/>
        <p:txBody>
          <a:bodyPr>
            <a:normAutofit/>
          </a:bodyPr>
          <a:lstStyle/>
          <a:p>
            <a:r>
              <a:rPr lang="en-US" dirty="0"/>
              <a:t>Work (2)</a:t>
            </a:r>
          </a:p>
        </p:txBody>
      </p:sp>
      <p:sp>
        <p:nvSpPr>
          <p:cNvPr id="3" name="Content Placeholder 2">
            <a:extLst>
              <a:ext uri="{FF2B5EF4-FFF2-40B4-BE49-F238E27FC236}">
                <a16:creationId xmlns:a16="http://schemas.microsoft.com/office/drawing/2014/main" id="{05544E66-D6C5-4EC1-8AE1-D2998271F31A}"/>
              </a:ext>
            </a:extLst>
          </p:cNvPr>
          <p:cNvSpPr>
            <a:spLocks noGrp="1"/>
          </p:cNvSpPr>
          <p:nvPr>
            <p:ph type="body" sz="quarter" idx="11"/>
          </p:nvPr>
        </p:nvSpPr>
        <p:spPr/>
        <p:txBody>
          <a:bodyPr>
            <a:normAutofit/>
          </a:bodyPr>
          <a:lstStyle/>
          <a:p>
            <a:r>
              <a:rPr lang="en-US" sz="2000" dirty="0"/>
              <a:t>Avoid falling down rabbit holes</a:t>
            </a:r>
          </a:p>
          <a:p>
            <a:pPr lvl="1"/>
            <a:r>
              <a:rPr lang="en-US" sz="2000" dirty="0"/>
              <a:t>What do we mean by this?</a:t>
            </a:r>
          </a:p>
          <a:p>
            <a:pPr lvl="1"/>
            <a:r>
              <a:rPr lang="en-US" sz="2000" dirty="0"/>
              <a:t>Why avoid this?</a:t>
            </a:r>
          </a:p>
          <a:p>
            <a:r>
              <a:rPr lang="en-US" sz="2000" dirty="0"/>
              <a:t>Take breaks as needed</a:t>
            </a:r>
          </a:p>
          <a:p>
            <a:endParaRPr lang="en-US" dirty="0"/>
          </a:p>
        </p:txBody>
      </p:sp>
      <p:pic>
        <p:nvPicPr>
          <p:cNvPr id="3074" name="Picture 2">
            <a:extLst>
              <a:ext uri="{FF2B5EF4-FFF2-40B4-BE49-F238E27FC236}">
                <a16:creationId xmlns:a16="http://schemas.microsoft.com/office/drawing/2014/main" id="{22543EB4-EB1C-664C-9A1A-A8F48021EF6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08382" y="984027"/>
            <a:ext cx="4400536" cy="293735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3A17417-6BDC-9944-8B78-F206FB1C0284}"/>
              </a:ext>
            </a:extLst>
          </p:cNvPr>
          <p:cNvSpPr txBox="1"/>
          <p:nvPr/>
        </p:nvSpPr>
        <p:spPr>
          <a:xfrm>
            <a:off x="5486401" y="4151308"/>
            <a:ext cx="3952373" cy="415498"/>
          </a:xfrm>
          <a:prstGeom prst="rect">
            <a:avLst/>
          </a:prstGeom>
          <a:noFill/>
        </p:spPr>
        <p:txBody>
          <a:bodyPr wrap="square" rtlCol="0">
            <a:spAutoFit/>
          </a:bodyPr>
          <a:lstStyle/>
          <a:p>
            <a:r>
              <a:rPr lang="en-US" sz="1050" dirty="0"/>
              <a:t>Pic source: http://</a:t>
            </a:r>
            <a:r>
              <a:rPr lang="en-US" sz="1050" dirty="0" err="1"/>
              <a:t>www.alpenglowbenefits.com</a:t>
            </a:r>
            <a:r>
              <a:rPr lang="en-US" sz="1050" dirty="0"/>
              <a:t>/social-media-awesome/rabbit-hole/</a:t>
            </a:r>
          </a:p>
        </p:txBody>
      </p:sp>
    </p:spTree>
    <p:custDataLst>
      <p:tags r:id="rId1"/>
    </p:custDataLst>
    <p:extLst>
      <p:ext uri="{BB962C8B-B14F-4D97-AF65-F5344CB8AC3E}">
        <p14:creationId xmlns:p14="http://schemas.microsoft.com/office/powerpoint/2010/main" val="10211093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9C8B4-1EE7-4A56-97D4-0CC43C6DEFDD}"/>
              </a:ext>
            </a:extLst>
          </p:cNvPr>
          <p:cNvSpPr>
            <a:spLocks noGrp="1"/>
          </p:cNvSpPr>
          <p:nvPr>
            <p:ph type="title"/>
          </p:nvPr>
        </p:nvSpPr>
        <p:spPr/>
        <p:txBody>
          <a:bodyPr/>
          <a:lstStyle/>
          <a:p>
            <a:r>
              <a:rPr lang="en-US" dirty="0"/>
              <a:t>Reflect (1)</a:t>
            </a:r>
          </a:p>
        </p:txBody>
      </p:sp>
      <p:sp>
        <p:nvSpPr>
          <p:cNvPr id="3" name="Content Placeholder 2">
            <a:extLst>
              <a:ext uri="{FF2B5EF4-FFF2-40B4-BE49-F238E27FC236}">
                <a16:creationId xmlns:a16="http://schemas.microsoft.com/office/drawing/2014/main" id="{354A06FB-736E-4CE5-B555-036D693A8665}"/>
              </a:ext>
            </a:extLst>
          </p:cNvPr>
          <p:cNvSpPr>
            <a:spLocks noGrp="1"/>
          </p:cNvSpPr>
          <p:nvPr>
            <p:ph type="body" sz="quarter" idx="11"/>
          </p:nvPr>
        </p:nvSpPr>
        <p:spPr/>
        <p:txBody>
          <a:bodyPr>
            <a:normAutofit/>
          </a:bodyPr>
          <a:lstStyle/>
          <a:p>
            <a:r>
              <a:rPr lang="en-US" dirty="0"/>
              <a:t>Step back, review and update your notes</a:t>
            </a:r>
          </a:p>
          <a:p>
            <a:r>
              <a:rPr lang="en-US" dirty="0"/>
              <a:t>Status check</a:t>
            </a:r>
          </a:p>
          <a:p>
            <a:pPr lvl="1"/>
            <a:r>
              <a:rPr lang="en-US" dirty="0"/>
              <a:t>What have you learned about the application? Write it down</a:t>
            </a:r>
          </a:p>
          <a:p>
            <a:pPr lvl="1"/>
            <a:r>
              <a:rPr lang="en-US" dirty="0"/>
              <a:t>Are you focusing on the most security-relevant components?</a:t>
            </a:r>
          </a:p>
          <a:p>
            <a:pPr lvl="1"/>
            <a:r>
              <a:rPr lang="en-US" dirty="0"/>
              <a:t>Have you gotten stuck on any tangents or gone down any rabbit holes?</a:t>
            </a:r>
          </a:p>
          <a:p>
            <a:pPr lvl="1"/>
            <a:r>
              <a:rPr lang="en-US" dirty="0"/>
              <a:t>Does your master ideas list have many plausible entries?</a:t>
            </a:r>
          </a:p>
          <a:p>
            <a:pPr lvl="1"/>
            <a:r>
              <a:rPr lang="en-US" dirty="0"/>
              <a:t>Have you been taking adequate notes and recorded enough detail for review purposes?</a:t>
            </a:r>
          </a:p>
          <a:p>
            <a:pPr lvl="1"/>
            <a:r>
              <a:rPr lang="en-US" dirty="0"/>
              <a:t>If you are working from application models and documentation, do they reflect the implementation accurately?</a:t>
            </a:r>
          </a:p>
        </p:txBody>
      </p:sp>
    </p:spTree>
    <p:custDataLst>
      <p:tags r:id="rId1"/>
    </p:custDataLst>
    <p:extLst>
      <p:ext uri="{BB962C8B-B14F-4D97-AF65-F5344CB8AC3E}">
        <p14:creationId xmlns:p14="http://schemas.microsoft.com/office/powerpoint/2010/main" val="30131599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32221-233A-4BA0-AB0E-93C1D69E2F33}"/>
              </a:ext>
            </a:extLst>
          </p:cNvPr>
          <p:cNvSpPr>
            <a:spLocks noGrp="1"/>
          </p:cNvSpPr>
          <p:nvPr>
            <p:ph type="title"/>
          </p:nvPr>
        </p:nvSpPr>
        <p:spPr/>
        <p:txBody>
          <a:bodyPr/>
          <a:lstStyle/>
          <a:p>
            <a:r>
              <a:rPr lang="en-US" dirty="0"/>
              <a:t>Reflect (2)</a:t>
            </a:r>
          </a:p>
        </p:txBody>
      </p:sp>
      <p:sp>
        <p:nvSpPr>
          <p:cNvPr id="3" name="Content Placeholder 2">
            <a:extLst>
              <a:ext uri="{FF2B5EF4-FFF2-40B4-BE49-F238E27FC236}">
                <a16:creationId xmlns:a16="http://schemas.microsoft.com/office/drawing/2014/main" id="{B078A97F-D584-474B-B45B-371354EFEDC0}"/>
              </a:ext>
            </a:extLst>
          </p:cNvPr>
          <p:cNvSpPr>
            <a:spLocks noGrp="1"/>
          </p:cNvSpPr>
          <p:nvPr>
            <p:ph type="body" sz="quarter" idx="11"/>
          </p:nvPr>
        </p:nvSpPr>
        <p:spPr/>
        <p:txBody>
          <a:bodyPr/>
          <a:lstStyle/>
          <a:p>
            <a:r>
              <a:rPr lang="en-US" sz="2000" dirty="0"/>
              <a:t>Re-evaluate</a:t>
            </a:r>
          </a:p>
          <a:p>
            <a:pPr lvl="1"/>
            <a:r>
              <a:rPr lang="en-US" sz="2000" dirty="0"/>
              <a:t>What to do if top-down approach (or other approach) failed?</a:t>
            </a:r>
          </a:p>
          <a:p>
            <a:pPr lvl="1"/>
            <a:r>
              <a:rPr lang="en-US" sz="2000" dirty="0"/>
              <a:t>Are your goals correct?</a:t>
            </a:r>
          </a:p>
          <a:p>
            <a:pPr lvl="1"/>
            <a:r>
              <a:rPr lang="en-US" sz="2000" dirty="0"/>
              <a:t>Did you understand the application?</a:t>
            </a:r>
          </a:p>
          <a:p>
            <a:pPr lvl="1"/>
            <a:r>
              <a:rPr lang="en-US" sz="2000" dirty="0"/>
              <a:t>What if you found/or didn’t find a vulnerability?</a:t>
            </a:r>
          </a:p>
          <a:p>
            <a:r>
              <a:rPr lang="en-US" sz="2000" dirty="0"/>
              <a:t>Peer Reviews</a:t>
            </a:r>
          </a:p>
          <a:p>
            <a:pPr lvl="1"/>
            <a:r>
              <a:rPr lang="en-US" sz="2000" dirty="0"/>
              <a:t>Have a team partner review your work</a:t>
            </a:r>
          </a:p>
          <a:p>
            <a:pPr lvl="1"/>
            <a:endParaRPr lang="en-US" dirty="0"/>
          </a:p>
        </p:txBody>
      </p:sp>
    </p:spTree>
    <p:custDataLst>
      <p:tags r:id="rId1"/>
    </p:custDataLst>
    <p:extLst>
      <p:ext uri="{BB962C8B-B14F-4D97-AF65-F5344CB8AC3E}">
        <p14:creationId xmlns:p14="http://schemas.microsoft.com/office/powerpoint/2010/main" val="23955438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2E848-10F4-49DC-8DBA-E9C78FCFF16E}"/>
              </a:ext>
            </a:extLst>
          </p:cNvPr>
          <p:cNvSpPr>
            <a:spLocks noGrp="1"/>
          </p:cNvSpPr>
          <p:nvPr>
            <p:ph type="title"/>
          </p:nvPr>
        </p:nvSpPr>
        <p:spPr>
          <a:xfrm>
            <a:off x="330851" y="205932"/>
            <a:ext cx="8229600" cy="571589"/>
          </a:xfrm>
        </p:spPr>
        <p:txBody>
          <a:bodyPr/>
          <a:lstStyle/>
          <a:p>
            <a:r>
              <a:rPr lang="en-US" dirty="0"/>
              <a:t>Documentation and Analysis (1)</a:t>
            </a:r>
          </a:p>
        </p:txBody>
      </p:sp>
      <p:sp>
        <p:nvSpPr>
          <p:cNvPr id="3" name="Content Placeholder 2">
            <a:extLst>
              <a:ext uri="{FF2B5EF4-FFF2-40B4-BE49-F238E27FC236}">
                <a16:creationId xmlns:a16="http://schemas.microsoft.com/office/drawing/2014/main" id="{99EC4ABA-0909-42E5-B143-5D9697719EB8}"/>
              </a:ext>
            </a:extLst>
          </p:cNvPr>
          <p:cNvSpPr>
            <a:spLocks noGrp="1"/>
          </p:cNvSpPr>
          <p:nvPr>
            <p:ph type="body" sz="quarter" idx="11"/>
          </p:nvPr>
        </p:nvSpPr>
        <p:spPr>
          <a:xfrm>
            <a:off x="914493" y="944563"/>
            <a:ext cx="7645958" cy="3303437"/>
          </a:xfrm>
        </p:spPr>
        <p:txBody>
          <a:bodyPr>
            <a:noAutofit/>
          </a:bodyPr>
          <a:lstStyle/>
          <a:p>
            <a:r>
              <a:rPr lang="en-US" sz="2000" dirty="0"/>
              <a:t>Need to document results. </a:t>
            </a:r>
          </a:p>
          <a:p>
            <a:pPr lvl="1"/>
            <a:r>
              <a:rPr lang="en-US" sz="2000" dirty="0"/>
              <a:t>Threat</a:t>
            </a:r>
          </a:p>
          <a:p>
            <a:pPr lvl="1"/>
            <a:r>
              <a:rPr lang="en-US" sz="2000" dirty="0"/>
              <a:t>Location of vulnerability</a:t>
            </a:r>
          </a:p>
          <a:p>
            <a:pPr lvl="1"/>
            <a:r>
              <a:rPr lang="en-US" sz="2000" dirty="0"/>
              <a:t>Vulnerability class</a:t>
            </a:r>
          </a:p>
          <a:p>
            <a:pPr lvl="1"/>
            <a:r>
              <a:rPr lang="en-US" sz="2000" dirty="0"/>
              <a:t>Vulnerability description</a:t>
            </a:r>
          </a:p>
          <a:p>
            <a:pPr lvl="1"/>
            <a:r>
              <a:rPr lang="en-US" sz="2000" dirty="0"/>
              <a:t>Prerequisites</a:t>
            </a:r>
          </a:p>
          <a:p>
            <a:pPr lvl="1"/>
            <a:r>
              <a:rPr lang="en-US" sz="2000" dirty="0"/>
              <a:t>Business impact</a:t>
            </a:r>
          </a:p>
          <a:p>
            <a:pPr lvl="1"/>
            <a:r>
              <a:rPr lang="en-US" sz="2000" dirty="0"/>
              <a:t>Remediation/mitigation</a:t>
            </a:r>
          </a:p>
          <a:p>
            <a:pPr lvl="1"/>
            <a:r>
              <a:rPr lang="en-US" sz="2000" dirty="0"/>
              <a:t>Risk</a:t>
            </a:r>
          </a:p>
          <a:p>
            <a:pPr lvl="1"/>
            <a:r>
              <a:rPr lang="en-US" sz="2000" dirty="0"/>
              <a:t>Severity</a:t>
            </a:r>
          </a:p>
          <a:p>
            <a:pPr lvl="1"/>
            <a:r>
              <a:rPr lang="en-US" sz="2000" dirty="0"/>
              <a:t>Probability</a:t>
            </a:r>
          </a:p>
        </p:txBody>
      </p:sp>
    </p:spTree>
    <p:custDataLst>
      <p:tags r:id="rId1"/>
    </p:custDataLst>
    <p:extLst>
      <p:ext uri="{BB962C8B-B14F-4D97-AF65-F5344CB8AC3E}">
        <p14:creationId xmlns:p14="http://schemas.microsoft.com/office/powerpoint/2010/main" val="24203397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BAACC-41C8-CC48-A6A7-A4F7BA4FA841}"/>
              </a:ext>
            </a:extLst>
          </p:cNvPr>
          <p:cNvSpPr>
            <a:spLocks noGrp="1"/>
          </p:cNvSpPr>
          <p:nvPr>
            <p:ph type="title"/>
          </p:nvPr>
        </p:nvSpPr>
        <p:spPr/>
        <p:txBody>
          <a:bodyPr>
            <a:normAutofit fontScale="90000"/>
          </a:bodyPr>
          <a:lstStyle/>
          <a:p>
            <a:r>
              <a:rPr lang="en-US" dirty="0"/>
              <a:t>Summary: </a:t>
            </a:r>
            <a:r>
              <a:rPr lang="en-US" cap="none" dirty="0">
                <a:solidFill>
                  <a:srgbClr val="0070C0"/>
                </a:solidFill>
              </a:rPr>
              <a:t>Code Auditing Process</a:t>
            </a:r>
            <a:br>
              <a:rPr lang="en-US" b="1" dirty="0"/>
            </a:br>
            <a:endParaRPr lang="en-US" dirty="0"/>
          </a:p>
        </p:txBody>
      </p:sp>
      <p:sp>
        <p:nvSpPr>
          <p:cNvPr id="3" name="Content Placeholder 2">
            <a:extLst>
              <a:ext uri="{FF2B5EF4-FFF2-40B4-BE49-F238E27FC236}">
                <a16:creationId xmlns:a16="http://schemas.microsoft.com/office/drawing/2014/main" id="{7D97651B-045D-9548-BDCC-5200377C8C2F}"/>
              </a:ext>
            </a:extLst>
          </p:cNvPr>
          <p:cNvSpPr>
            <a:spLocks noGrp="1"/>
          </p:cNvSpPr>
          <p:nvPr>
            <p:ph type="body" sz="quarter" idx="11"/>
          </p:nvPr>
        </p:nvSpPr>
        <p:spPr>
          <a:xfrm>
            <a:off x="914493" y="777521"/>
            <a:ext cx="7645958" cy="3805112"/>
          </a:xfrm>
        </p:spPr>
        <p:txBody>
          <a:bodyPr>
            <a:noAutofit/>
          </a:bodyPr>
          <a:lstStyle/>
          <a:p>
            <a:r>
              <a:rPr lang="en-US" dirty="0"/>
              <a:t>Preassessment</a:t>
            </a:r>
          </a:p>
          <a:p>
            <a:pPr lvl="1"/>
            <a:r>
              <a:rPr lang="en-US" dirty="0"/>
              <a:t>What is the goal? Timeline?</a:t>
            </a:r>
          </a:p>
          <a:p>
            <a:pPr lvl="1"/>
            <a:r>
              <a:rPr lang="en-US" dirty="0"/>
              <a:t>What do you have? (source, binary, checked build, true black box...)</a:t>
            </a:r>
          </a:p>
          <a:p>
            <a:pPr lvl="1"/>
            <a:r>
              <a:rPr lang="en-US" dirty="0"/>
              <a:t>Information collection (developer interviews, developer documentation)</a:t>
            </a:r>
          </a:p>
          <a:p>
            <a:r>
              <a:rPr lang="en-US" dirty="0"/>
              <a:t>Application Review</a:t>
            </a:r>
          </a:p>
          <a:p>
            <a:pPr lvl="1"/>
            <a:r>
              <a:rPr lang="en-US" dirty="0"/>
              <a:t>Plan: audit strategy? coordinate with others, pick a target...</a:t>
            </a:r>
          </a:p>
          <a:p>
            <a:pPr lvl="1"/>
            <a:r>
              <a:rPr lang="en-US" dirty="0"/>
              <a:t>Work: take good note (working papers), Avoid drowning, rabbit hole</a:t>
            </a:r>
          </a:p>
          <a:p>
            <a:pPr lvl="1"/>
            <a:r>
              <a:rPr lang="en-US" dirty="0"/>
              <a:t>Reflect: status check, re-evaluate, peer reviews</a:t>
            </a:r>
          </a:p>
          <a:p>
            <a:pPr lvl="1"/>
            <a:r>
              <a:rPr lang="en-US" dirty="0"/>
              <a:t>Iterative process (Plan, work, reflect ...)</a:t>
            </a:r>
          </a:p>
          <a:p>
            <a:r>
              <a:rPr lang="en-US" dirty="0"/>
              <a:t>Documentation and Analysis</a:t>
            </a:r>
          </a:p>
          <a:p>
            <a:pPr lvl="1"/>
            <a:r>
              <a:rPr lang="en-US" dirty="0"/>
              <a:t>Need to document results (threat, location, impact, risk, severity...)</a:t>
            </a:r>
          </a:p>
          <a:p>
            <a:endParaRPr lang="en-US" dirty="0"/>
          </a:p>
        </p:txBody>
      </p:sp>
    </p:spTree>
    <p:extLst>
      <p:ext uri="{BB962C8B-B14F-4D97-AF65-F5344CB8AC3E}">
        <p14:creationId xmlns:p14="http://schemas.microsoft.com/office/powerpoint/2010/main" val="40759054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A766A-5929-6B46-9668-0C15ED81DBF0}"/>
              </a:ext>
            </a:extLst>
          </p:cNvPr>
          <p:cNvSpPr>
            <a:spLocks noGrp="1"/>
          </p:cNvSpPr>
          <p:nvPr>
            <p:ph type="title"/>
          </p:nvPr>
        </p:nvSpPr>
        <p:spPr>
          <a:xfrm>
            <a:off x="330851" y="205932"/>
            <a:ext cx="8229600" cy="571589"/>
          </a:xfrm>
        </p:spPr>
        <p:txBody>
          <a:bodyPr/>
          <a:lstStyle/>
          <a:p>
            <a:r>
              <a:rPr lang="en-US" dirty="0"/>
              <a:t>Code auditing - Outline</a:t>
            </a:r>
          </a:p>
        </p:txBody>
      </p:sp>
      <p:sp>
        <p:nvSpPr>
          <p:cNvPr id="3" name="Content Placeholder 2">
            <a:extLst>
              <a:ext uri="{FF2B5EF4-FFF2-40B4-BE49-F238E27FC236}">
                <a16:creationId xmlns:a16="http://schemas.microsoft.com/office/drawing/2014/main" id="{4E91C27B-CC84-8C40-BBE3-7A392EFAD55C}"/>
              </a:ext>
            </a:extLst>
          </p:cNvPr>
          <p:cNvSpPr>
            <a:spLocks noGrp="1"/>
          </p:cNvSpPr>
          <p:nvPr>
            <p:ph type="body" sz="quarter" idx="11"/>
          </p:nvPr>
        </p:nvSpPr>
        <p:spPr>
          <a:xfrm>
            <a:off x="914493" y="944563"/>
            <a:ext cx="7645958" cy="3303437"/>
          </a:xfrm>
        </p:spPr>
        <p:txBody>
          <a:bodyPr>
            <a:normAutofit fontScale="25000" lnSpcReduction="20000"/>
          </a:bodyPr>
          <a:lstStyle/>
          <a:p>
            <a:r>
              <a:rPr lang="en-US" sz="8000" dirty="0"/>
              <a:t>Code auditing and its process</a:t>
            </a:r>
          </a:p>
          <a:p>
            <a:pPr lvl="1"/>
            <a:r>
              <a:rPr lang="en-US" sz="8000" dirty="0"/>
              <a:t>Preassessment</a:t>
            </a:r>
          </a:p>
          <a:p>
            <a:pPr lvl="1"/>
            <a:r>
              <a:rPr lang="en-US" sz="8000" dirty="0"/>
              <a:t>Application Review</a:t>
            </a:r>
          </a:p>
          <a:p>
            <a:pPr lvl="1"/>
            <a:r>
              <a:rPr lang="en-US" sz="8000" dirty="0"/>
              <a:t>Documentation and Analysis</a:t>
            </a:r>
          </a:p>
          <a:p>
            <a:r>
              <a:rPr lang="en-US" sz="8000" dirty="0">
                <a:solidFill>
                  <a:srgbClr val="8C6E43"/>
                </a:solidFill>
              </a:rPr>
              <a:t>Code auditing strategies</a:t>
            </a:r>
          </a:p>
          <a:p>
            <a:pPr lvl="1"/>
            <a:r>
              <a:rPr lang="en-US" altLang="en-US" sz="8000" dirty="0">
                <a:solidFill>
                  <a:srgbClr val="8C6E43"/>
                </a:solidFill>
              </a:rPr>
              <a:t>Code Comprehension (CC) Strategies</a:t>
            </a:r>
          </a:p>
          <a:p>
            <a:pPr lvl="1"/>
            <a:r>
              <a:rPr lang="en-US" altLang="en-US" sz="8000" dirty="0">
                <a:solidFill>
                  <a:srgbClr val="8C6E43"/>
                </a:solidFill>
              </a:rPr>
              <a:t>Candidate Point (CP) Strategies</a:t>
            </a:r>
          </a:p>
          <a:p>
            <a:r>
              <a:rPr lang="en-US" sz="8000" dirty="0"/>
              <a:t>Static code analysis</a:t>
            </a:r>
          </a:p>
          <a:p>
            <a:pPr lvl="1"/>
            <a:r>
              <a:rPr lang="en-US" sz="8000" dirty="0"/>
              <a:t>Demo:  static code analysis tool </a:t>
            </a:r>
          </a:p>
          <a:p>
            <a:pPr lvl="1"/>
            <a:r>
              <a:rPr lang="en-US" dirty="0"/>
              <a:t>Virus, worm, trojan horse</a:t>
            </a:r>
          </a:p>
          <a:p>
            <a:endParaRPr lang="en-US" dirty="0"/>
          </a:p>
        </p:txBody>
      </p:sp>
    </p:spTree>
    <p:extLst>
      <p:ext uri="{BB962C8B-B14F-4D97-AF65-F5344CB8AC3E}">
        <p14:creationId xmlns:p14="http://schemas.microsoft.com/office/powerpoint/2010/main" val="10046635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6A45E-9907-724B-89AB-71C1FB073D02}"/>
              </a:ext>
            </a:extLst>
          </p:cNvPr>
          <p:cNvSpPr>
            <a:spLocks noGrp="1"/>
          </p:cNvSpPr>
          <p:nvPr>
            <p:ph type="title"/>
          </p:nvPr>
        </p:nvSpPr>
        <p:spPr>
          <a:xfrm>
            <a:off x="330851" y="205932"/>
            <a:ext cx="8229600" cy="571589"/>
          </a:xfrm>
        </p:spPr>
        <p:txBody>
          <a:bodyPr/>
          <a:lstStyle/>
          <a:p>
            <a:r>
              <a:rPr lang="en-US" dirty="0"/>
              <a:t>Code auditing strategies</a:t>
            </a:r>
          </a:p>
        </p:txBody>
      </p:sp>
      <p:sp>
        <p:nvSpPr>
          <p:cNvPr id="3" name="Content Placeholder 2">
            <a:extLst>
              <a:ext uri="{FF2B5EF4-FFF2-40B4-BE49-F238E27FC236}">
                <a16:creationId xmlns:a16="http://schemas.microsoft.com/office/drawing/2014/main" id="{30E3E4BC-D60D-3C48-AA93-3F4A4CC73F6B}"/>
              </a:ext>
            </a:extLst>
          </p:cNvPr>
          <p:cNvSpPr>
            <a:spLocks noGrp="1"/>
          </p:cNvSpPr>
          <p:nvPr>
            <p:ph type="body" sz="quarter" idx="11"/>
          </p:nvPr>
        </p:nvSpPr>
        <p:spPr>
          <a:xfrm>
            <a:off x="914493" y="944563"/>
            <a:ext cx="7645958" cy="3303437"/>
          </a:xfrm>
        </p:spPr>
        <p:txBody>
          <a:bodyPr>
            <a:normAutofit/>
          </a:bodyPr>
          <a:lstStyle/>
          <a:p>
            <a:pPr>
              <a:lnSpc>
                <a:spcPct val="100000"/>
              </a:lnSpc>
            </a:pPr>
            <a:r>
              <a:rPr lang="en-US" sz="2000" dirty="0"/>
              <a:t>Two main categories of source code auditing strategies:</a:t>
            </a:r>
          </a:p>
          <a:p>
            <a:pPr lvl="1">
              <a:lnSpc>
                <a:spcPct val="100000"/>
              </a:lnSpc>
            </a:pPr>
            <a:r>
              <a:rPr lang="en-US" altLang="en-US" sz="2000" dirty="0">
                <a:solidFill>
                  <a:srgbClr val="8C6E43"/>
                </a:solidFill>
              </a:rPr>
              <a:t>Code Comprehension (CC) Strategies</a:t>
            </a:r>
          </a:p>
          <a:p>
            <a:pPr lvl="2">
              <a:lnSpc>
                <a:spcPct val="100000"/>
              </a:lnSpc>
            </a:pPr>
            <a:r>
              <a:rPr lang="en-US" altLang="en-US" sz="2000" dirty="0"/>
              <a:t>  Analyze source code directly </a:t>
            </a:r>
          </a:p>
          <a:p>
            <a:pPr lvl="3">
              <a:lnSpc>
                <a:spcPct val="100000"/>
              </a:lnSpc>
            </a:pPr>
            <a:r>
              <a:rPr lang="en-US" altLang="en-US" sz="1800" dirty="0"/>
              <a:t>to discover vulnerabilities</a:t>
            </a:r>
          </a:p>
          <a:p>
            <a:pPr lvl="3">
              <a:lnSpc>
                <a:spcPct val="100000"/>
              </a:lnSpc>
            </a:pPr>
            <a:r>
              <a:rPr lang="en-US" altLang="en-US" sz="1800" dirty="0"/>
              <a:t>to improve understanding of code</a:t>
            </a:r>
          </a:p>
          <a:p>
            <a:pPr lvl="1">
              <a:lnSpc>
                <a:spcPct val="100000"/>
              </a:lnSpc>
            </a:pPr>
            <a:r>
              <a:rPr lang="en-US" altLang="en-US" sz="2000" dirty="0">
                <a:solidFill>
                  <a:srgbClr val="8C6E43"/>
                </a:solidFill>
              </a:rPr>
              <a:t>Candidate Point (CP) Strategies</a:t>
            </a:r>
          </a:p>
          <a:p>
            <a:pPr lvl="2">
              <a:lnSpc>
                <a:spcPct val="100000"/>
              </a:lnSpc>
            </a:pPr>
            <a:r>
              <a:rPr lang="en-US" altLang="en-US" sz="2000" dirty="0"/>
              <a:t>Create list of potential issues</a:t>
            </a:r>
          </a:p>
          <a:p>
            <a:pPr lvl="2">
              <a:lnSpc>
                <a:spcPct val="100000"/>
              </a:lnSpc>
            </a:pPr>
            <a:r>
              <a:rPr lang="en-US" altLang="en-US" sz="2000" dirty="0"/>
              <a:t>Examine source code to determine relevance of issues</a:t>
            </a:r>
          </a:p>
          <a:p>
            <a:endParaRPr lang="en-US" dirty="0"/>
          </a:p>
        </p:txBody>
      </p:sp>
    </p:spTree>
    <p:extLst>
      <p:ext uri="{BB962C8B-B14F-4D97-AF65-F5344CB8AC3E}">
        <p14:creationId xmlns:p14="http://schemas.microsoft.com/office/powerpoint/2010/main" val="2756274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9A395-521C-DE40-BAE6-ED742A267E06}"/>
              </a:ext>
            </a:extLst>
          </p:cNvPr>
          <p:cNvSpPr>
            <a:spLocks noGrp="1"/>
          </p:cNvSpPr>
          <p:nvPr>
            <p:ph type="title"/>
          </p:nvPr>
        </p:nvSpPr>
        <p:spPr/>
        <p:txBody>
          <a:bodyPr/>
          <a:lstStyle/>
          <a:p>
            <a:r>
              <a:rPr lang="en-US" altLang="en-US" dirty="0"/>
              <a:t>Code Comprehension Strategies</a:t>
            </a:r>
            <a:endParaRPr lang="en-US" dirty="0"/>
          </a:p>
        </p:txBody>
      </p:sp>
      <p:sp>
        <p:nvSpPr>
          <p:cNvPr id="3" name="Content Placeholder 2">
            <a:extLst>
              <a:ext uri="{FF2B5EF4-FFF2-40B4-BE49-F238E27FC236}">
                <a16:creationId xmlns:a16="http://schemas.microsoft.com/office/drawing/2014/main" id="{CE54CF53-E403-4C48-835F-5A7BE2580DC1}"/>
              </a:ext>
            </a:extLst>
          </p:cNvPr>
          <p:cNvSpPr>
            <a:spLocks noGrp="1"/>
          </p:cNvSpPr>
          <p:nvPr>
            <p:ph type="body" sz="quarter" idx="11"/>
          </p:nvPr>
        </p:nvSpPr>
        <p:spPr>
          <a:xfrm>
            <a:off x="691209" y="1064822"/>
            <a:ext cx="3345927" cy="3303437"/>
          </a:xfrm>
        </p:spPr>
        <p:txBody>
          <a:bodyPr>
            <a:normAutofit/>
          </a:bodyPr>
          <a:lstStyle/>
          <a:p>
            <a:pPr>
              <a:lnSpc>
                <a:spcPct val="100000"/>
              </a:lnSpc>
            </a:pPr>
            <a:r>
              <a:rPr lang="en-US" sz="2400" dirty="0"/>
              <a:t>Code Comprehension (CC) Strategies</a:t>
            </a:r>
          </a:p>
          <a:p>
            <a:pPr lvl="1">
              <a:lnSpc>
                <a:spcPct val="100000"/>
              </a:lnSpc>
            </a:pPr>
            <a:r>
              <a:rPr lang="en-US" dirty="0"/>
              <a:t>Discovering vulnerabilities by directly analyzing the code.</a:t>
            </a:r>
          </a:p>
          <a:p>
            <a:pPr lvl="1">
              <a:lnSpc>
                <a:spcPct val="100000"/>
              </a:lnSpc>
            </a:pPr>
            <a:r>
              <a:rPr lang="en-US" dirty="0"/>
              <a:t>Require you to read the code and understand it.</a:t>
            </a:r>
          </a:p>
          <a:p>
            <a:pPr lvl="1">
              <a:lnSpc>
                <a:spcPct val="100000"/>
              </a:lnSpc>
            </a:pPr>
            <a:r>
              <a:rPr lang="en-US" dirty="0"/>
              <a:t>Need to keep good “working paper”, take breaks if needed.</a:t>
            </a:r>
          </a:p>
          <a:p>
            <a:pPr lvl="1"/>
            <a:endParaRPr lang="en-US" altLang="en-US" sz="1500" dirty="0"/>
          </a:p>
          <a:p>
            <a:endParaRPr lang="en-US" altLang="en-US" dirty="0"/>
          </a:p>
          <a:p>
            <a:endParaRPr lang="en-US" altLang="en-US" dirty="0"/>
          </a:p>
          <a:p>
            <a:endParaRPr lang="en-US" altLang="en-US" dirty="0"/>
          </a:p>
          <a:p>
            <a:endParaRPr lang="en-US" altLang="en-US" dirty="0"/>
          </a:p>
          <a:p>
            <a:endParaRPr lang="en-US" dirty="0"/>
          </a:p>
          <a:p>
            <a:pPr lvl="1"/>
            <a:endParaRPr lang="en-US" dirty="0"/>
          </a:p>
        </p:txBody>
      </p:sp>
      <p:pic>
        <p:nvPicPr>
          <p:cNvPr id="5" name="Picture 4">
            <a:extLst>
              <a:ext uri="{FF2B5EF4-FFF2-40B4-BE49-F238E27FC236}">
                <a16:creationId xmlns:a16="http://schemas.microsoft.com/office/drawing/2014/main" id="{36B525BB-71A5-154E-A53F-9A8A3B84E991}"/>
              </a:ext>
            </a:extLst>
          </p:cNvPr>
          <p:cNvPicPr>
            <a:picLocks noChangeAspect="1"/>
          </p:cNvPicPr>
          <p:nvPr/>
        </p:nvPicPr>
        <p:blipFill>
          <a:blip r:embed="rId3"/>
          <a:stretch>
            <a:fillRect/>
          </a:stretch>
        </p:blipFill>
        <p:spPr>
          <a:xfrm>
            <a:off x="4260420" y="1100290"/>
            <a:ext cx="4500808" cy="3337170"/>
          </a:xfrm>
          <a:prstGeom prst="rect">
            <a:avLst/>
          </a:prstGeom>
        </p:spPr>
      </p:pic>
    </p:spTree>
    <p:extLst>
      <p:ext uri="{BB962C8B-B14F-4D97-AF65-F5344CB8AC3E}">
        <p14:creationId xmlns:p14="http://schemas.microsoft.com/office/powerpoint/2010/main" val="30689296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a:extLst>
              <a:ext uri="{FF2B5EF4-FFF2-40B4-BE49-F238E27FC236}">
                <a16:creationId xmlns:a16="http://schemas.microsoft.com/office/drawing/2014/main" id="{892BF3D4-4952-2846-9905-52A60AB149CA}"/>
              </a:ext>
            </a:extLst>
          </p:cNvPr>
          <p:cNvSpPr>
            <a:spLocks noGrp="1" noChangeArrowheads="1"/>
          </p:cNvSpPr>
          <p:nvPr>
            <p:ph type="title"/>
          </p:nvPr>
        </p:nvSpPr>
        <p:spPr>
          <a:xfrm>
            <a:off x="330851" y="205932"/>
            <a:ext cx="8229600" cy="571589"/>
          </a:xfrm>
        </p:spPr>
        <p:txBody>
          <a:bodyPr>
            <a:normAutofit/>
          </a:bodyPr>
          <a:lstStyle/>
          <a:p>
            <a:r>
              <a:rPr lang="en-US" altLang="en-US" dirty="0"/>
              <a:t>Code Comprehension Strategies</a:t>
            </a:r>
          </a:p>
        </p:txBody>
      </p:sp>
      <p:sp>
        <p:nvSpPr>
          <p:cNvPr id="77826" name="Rectangle 3">
            <a:extLst>
              <a:ext uri="{FF2B5EF4-FFF2-40B4-BE49-F238E27FC236}">
                <a16:creationId xmlns:a16="http://schemas.microsoft.com/office/drawing/2014/main" id="{5258CA30-AB16-C44D-A425-D0B96E45DB87}"/>
              </a:ext>
            </a:extLst>
          </p:cNvPr>
          <p:cNvSpPr>
            <a:spLocks noGrp="1" noChangeArrowheads="1"/>
          </p:cNvSpPr>
          <p:nvPr>
            <p:ph type="body" sz="quarter" idx="11"/>
          </p:nvPr>
        </p:nvSpPr>
        <p:spPr>
          <a:xfrm>
            <a:off x="914493" y="944563"/>
            <a:ext cx="7645958" cy="3303437"/>
          </a:xfrm>
        </p:spPr>
        <p:txBody>
          <a:bodyPr>
            <a:normAutofit/>
          </a:bodyPr>
          <a:lstStyle/>
          <a:p>
            <a:pPr>
              <a:lnSpc>
                <a:spcPct val="100000"/>
              </a:lnSpc>
            </a:pPr>
            <a:r>
              <a:rPr lang="en-US" altLang="en-US" sz="2000" dirty="0"/>
              <a:t>CC1: Tracing malicious input</a:t>
            </a:r>
          </a:p>
          <a:p>
            <a:pPr lvl="1">
              <a:lnSpc>
                <a:spcPct val="100000"/>
              </a:lnSpc>
            </a:pPr>
            <a:r>
              <a:rPr lang="en-US" altLang="en-US" sz="2000" dirty="0"/>
              <a:t>Start at data entry point to the system, searching for any type of behavior that appears unsafe</a:t>
            </a:r>
          </a:p>
          <a:p>
            <a:pPr lvl="2">
              <a:lnSpc>
                <a:spcPct val="100000"/>
              </a:lnSpc>
            </a:pPr>
            <a:r>
              <a:rPr lang="en-US" altLang="en-US" sz="2000" dirty="0"/>
              <a:t>Basically, keep set of “malicious input” in the back of your mind as you read the code</a:t>
            </a:r>
          </a:p>
          <a:p>
            <a:pPr lvl="1">
              <a:lnSpc>
                <a:spcPct val="100000"/>
              </a:lnSpc>
            </a:pPr>
            <a:r>
              <a:rPr lang="en-US" altLang="en-US" sz="2000" dirty="0"/>
              <a:t>Goal: discover security problems that can be caused by malicious input</a:t>
            </a:r>
          </a:p>
        </p:txBody>
      </p:sp>
    </p:spTree>
    <p:extLst>
      <p:ext uri="{BB962C8B-B14F-4D97-AF65-F5344CB8AC3E}">
        <p14:creationId xmlns:p14="http://schemas.microsoft.com/office/powerpoint/2010/main" val="7884028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9A395-521C-DE40-BAE6-ED742A267E06}"/>
              </a:ext>
            </a:extLst>
          </p:cNvPr>
          <p:cNvSpPr>
            <a:spLocks noGrp="1"/>
          </p:cNvSpPr>
          <p:nvPr>
            <p:ph type="title"/>
          </p:nvPr>
        </p:nvSpPr>
        <p:spPr>
          <a:xfrm>
            <a:off x="330851" y="205932"/>
            <a:ext cx="8229600" cy="571589"/>
          </a:xfrm>
        </p:spPr>
        <p:txBody>
          <a:bodyPr/>
          <a:lstStyle/>
          <a:p>
            <a:r>
              <a:rPr lang="en-US" altLang="en-US" dirty="0"/>
              <a:t>Code Comprehension Strategies</a:t>
            </a:r>
            <a:endParaRPr lang="en-US" dirty="0"/>
          </a:p>
        </p:txBody>
      </p:sp>
      <p:sp>
        <p:nvSpPr>
          <p:cNvPr id="3" name="Content Placeholder 2">
            <a:extLst>
              <a:ext uri="{FF2B5EF4-FFF2-40B4-BE49-F238E27FC236}">
                <a16:creationId xmlns:a16="http://schemas.microsoft.com/office/drawing/2014/main" id="{CE54CF53-E403-4C48-835F-5A7BE2580DC1}"/>
              </a:ext>
            </a:extLst>
          </p:cNvPr>
          <p:cNvSpPr>
            <a:spLocks noGrp="1"/>
          </p:cNvSpPr>
          <p:nvPr>
            <p:ph type="body" sz="quarter" idx="11"/>
          </p:nvPr>
        </p:nvSpPr>
        <p:spPr>
          <a:xfrm>
            <a:off x="914493" y="944563"/>
            <a:ext cx="7645958" cy="3303437"/>
          </a:xfrm>
        </p:spPr>
        <p:txBody>
          <a:bodyPr>
            <a:normAutofit fontScale="25000" lnSpcReduction="20000"/>
          </a:bodyPr>
          <a:lstStyle/>
          <a:p>
            <a:r>
              <a:rPr lang="en-US" sz="8000" dirty="0"/>
              <a:t>Code Comprehension (CC) Strategies</a:t>
            </a:r>
          </a:p>
          <a:p>
            <a:pPr lvl="1"/>
            <a:r>
              <a:rPr lang="en-US" sz="8000" dirty="0"/>
              <a:t>Discovering vulnerabilities by directly analyzing the code.</a:t>
            </a:r>
          </a:p>
          <a:p>
            <a:pPr lvl="1"/>
            <a:r>
              <a:rPr lang="en-US" sz="8000" dirty="0"/>
              <a:t>Require you to read the code and understand it.</a:t>
            </a:r>
          </a:p>
          <a:p>
            <a:pPr lvl="1"/>
            <a:r>
              <a:rPr lang="en-US" sz="8000" dirty="0"/>
              <a:t>Need to keep good “working paper”, take breaks if needed.</a:t>
            </a:r>
          </a:p>
          <a:p>
            <a:r>
              <a:rPr lang="en-US" sz="7200" dirty="0"/>
              <a:t>Advantages: </a:t>
            </a:r>
          </a:p>
          <a:p>
            <a:pPr marL="1234440" lvl="1" indent="-857250"/>
            <a:r>
              <a:rPr lang="en-US" sz="7200" dirty="0">
                <a:solidFill>
                  <a:srgbClr val="0070C0"/>
                </a:solidFill>
              </a:rPr>
              <a:t>Have a better view of the program</a:t>
            </a:r>
          </a:p>
          <a:p>
            <a:pPr marL="1234440" lvl="1" indent="-857250"/>
            <a:r>
              <a:rPr lang="en-US" sz="7200" dirty="0">
                <a:solidFill>
                  <a:srgbClr val="0070C0"/>
                </a:solidFill>
              </a:rPr>
              <a:t>May catch some subtle problems.</a:t>
            </a:r>
          </a:p>
          <a:p>
            <a:r>
              <a:rPr lang="en-US" sz="7200" dirty="0"/>
              <a:t>Disadvantages: </a:t>
            </a:r>
            <a:endParaRPr lang="en-US" sz="7200" dirty="0">
              <a:solidFill>
                <a:srgbClr val="0070C0"/>
              </a:solidFill>
            </a:endParaRPr>
          </a:p>
          <a:p>
            <a:pPr marL="1234440" lvl="1" indent="-857250">
              <a:buFont typeface="Arial" panose="020B0604020202020204" pitchFamily="34" charset="0"/>
              <a:buChar char="•"/>
            </a:pPr>
            <a:r>
              <a:rPr lang="en-US" sz="7200" dirty="0">
                <a:solidFill>
                  <a:srgbClr val="C00000"/>
                </a:solidFill>
              </a:rPr>
              <a:t>Time consuming, get tired easily</a:t>
            </a:r>
          </a:p>
          <a:p>
            <a:pPr lvl="1"/>
            <a:endParaRPr lang="en-US" sz="7200" dirty="0">
              <a:solidFill>
                <a:srgbClr val="0070C0"/>
              </a:solidFill>
            </a:endParaRPr>
          </a:p>
          <a:p>
            <a:pPr lvl="1"/>
            <a:endParaRPr lang="en-US" altLang="en-US" dirty="0"/>
          </a:p>
          <a:p>
            <a:endParaRPr lang="en-US" altLang="en-US" dirty="0"/>
          </a:p>
          <a:p>
            <a:endParaRPr lang="en-US" altLang="en-US" dirty="0"/>
          </a:p>
          <a:p>
            <a:endParaRPr lang="en-US" altLang="en-US" dirty="0"/>
          </a:p>
          <a:p>
            <a:endParaRPr lang="en-US" altLang="en-US" dirty="0"/>
          </a:p>
          <a:p>
            <a:endParaRPr lang="en-US" dirty="0"/>
          </a:p>
          <a:p>
            <a:pPr lvl="1"/>
            <a:endParaRPr lang="en-US" dirty="0"/>
          </a:p>
        </p:txBody>
      </p:sp>
    </p:spTree>
    <p:extLst>
      <p:ext uri="{BB962C8B-B14F-4D97-AF65-F5344CB8AC3E}">
        <p14:creationId xmlns:p14="http://schemas.microsoft.com/office/powerpoint/2010/main" val="287123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C64EC-E1EA-B044-B3B6-72BDC0A26287}"/>
              </a:ext>
            </a:extLst>
          </p:cNvPr>
          <p:cNvSpPr>
            <a:spLocks noGrp="1"/>
          </p:cNvSpPr>
          <p:nvPr>
            <p:ph type="title"/>
          </p:nvPr>
        </p:nvSpPr>
        <p:spPr>
          <a:xfrm>
            <a:off x="330851" y="205932"/>
            <a:ext cx="8229600" cy="571589"/>
          </a:xfrm>
        </p:spPr>
        <p:txBody>
          <a:bodyPr>
            <a:normAutofit/>
          </a:bodyPr>
          <a:lstStyle/>
          <a:p>
            <a:r>
              <a:rPr lang="en-US" dirty="0"/>
              <a:t>Example</a:t>
            </a:r>
          </a:p>
        </p:txBody>
      </p:sp>
      <p:sp>
        <p:nvSpPr>
          <p:cNvPr id="3" name="Content Placeholder 2">
            <a:extLst>
              <a:ext uri="{FF2B5EF4-FFF2-40B4-BE49-F238E27FC236}">
                <a16:creationId xmlns:a16="http://schemas.microsoft.com/office/drawing/2014/main" id="{5DB72034-1CD3-214E-BB65-E940AA0F44CB}"/>
              </a:ext>
            </a:extLst>
          </p:cNvPr>
          <p:cNvSpPr>
            <a:spLocks noGrp="1"/>
          </p:cNvSpPr>
          <p:nvPr>
            <p:ph type="body" sz="quarter" idx="11"/>
          </p:nvPr>
        </p:nvSpPr>
        <p:spPr>
          <a:xfrm>
            <a:off x="914400" y="944563"/>
            <a:ext cx="2882537" cy="3303587"/>
          </a:xfrm>
        </p:spPr>
        <p:txBody>
          <a:bodyPr>
            <a:normAutofit fontScale="92500"/>
          </a:bodyPr>
          <a:lstStyle/>
          <a:p>
            <a:r>
              <a:rPr lang="en-US" dirty="0"/>
              <a:t>Default router username and password list.</a:t>
            </a:r>
          </a:p>
          <a:p>
            <a:endParaRPr lang="en-US" dirty="0"/>
          </a:p>
          <a:p>
            <a:endParaRPr lang="en-US" dirty="0"/>
          </a:p>
          <a:p>
            <a:endParaRPr lang="en-US" dirty="0"/>
          </a:p>
          <a:p>
            <a:r>
              <a:rPr lang="en-US" dirty="0"/>
              <a:t>Picture source: </a:t>
            </a:r>
            <a:r>
              <a:rPr lang="en-US" dirty="0">
                <a:hlinkClick r:id="rId2"/>
              </a:rPr>
              <a:t>https://www.softwaretestinghelp.com/default-router-username-and-password-list/</a:t>
            </a:r>
            <a:endParaRPr lang="en-US" dirty="0"/>
          </a:p>
          <a:p>
            <a:endParaRPr lang="en-US" dirty="0"/>
          </a:p>
        </p:txBody>
      </p:sp>
      <p:pic>
        <p:nvPicPr>
          <p:cNvPr id="4" name="Content Placeholder 3">
            <a:extLst>
              <a:ext uri="{FF2B5EF4-FFF2-40B4-BE49-F238E27FC236}">
                <a16:creationId xmlns:a16="http://schemas.microsoft.com/office/drawing/2014/main" id="{B104A455-3AB3-F245-8B9A-E4519A0E2610}"/>
              </a:ext>
            </a:extLst>
          </p:cNvPr>
          <p:cNvPicPr>
            <a:picLocks noChangeAspect="1"/>
          </p:cNvPicPr>
          <p:nvPr/>
        </p:nvPicPr>
        <p:blipFill>
          <a:blip r:embed="rId3"/>
          <a:stretch>
            <a:fillRect/>
          </a:stretch>
        </p:blipFill>
        <p:spPr>
          <a:xfrm>
            <a:off x="3850015" y="206375"/>
            <a:ext cx="5293985" cy="4221952"/>
          </a:xfrm>
          <a:prstGeom prst="rect">
            <a:avLst/>
          </a:prstGeom>
        </p:spPr>
      </p:pic>
    </p:spTree>
    <p:extLst>
      <p:ext uri="{BB962C8B-B14F-4D97-AF65-F5344CB8AC3E}">
        <p14:creationId xmlns:p14="http://schemas.microsoft.com/office/powerpoint/2010/main" val="23446972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1AD68-D850-9349-B4E5-44B9024C8A43}"/>
              </a:ext>
            </a:extLst>
          </p:cNvPr>
          <p:cNvSpPr>
            <a:spLocks noGrp="1"/>
          </p:cNvSpPr>
          <p:nvPr>
            <p:ph type="title"/>
          </p:nvPr>
        </p:nvSpPr>
        <p:spPr/>
        <p:txBody>
          <a:bodyPr/>
          <a:lstStyle/>
          <a:p>
            <a:r>
              <a:rPr lang="en-US" altLang="en-US" dirty="0"/>
              <a:t>Candidate Point (CP) Strategies</a:t>
            </a:r>
            <a:endParaRPr lang="en-US" dirty="0"/>
          </a:p>
        </p:txBody>
      </p:sp>
      <p:sp>
        <p:nvSpPr>
          <p:cNvPr id="3" name="Content Placeholder 2">
            <a:extLst>
              <a:ext uri="{FF2B5EF4-FFF2-40B4-BE49-F238E27FC236}">
                <a16:creationId xmlns:a16="http://schemas.microsoft.com/office/drawing/2014/main" id="{0B5BCE2F-1FCD-6D42-98ED-4B3DFE98E8C1}"/>
              </a:ext>
            </a:extLst>
          </p:cNvPr>
          <p:cNvSpPr>
            <a:spLocks noGrp="1"/>
          </p:cNvSpPr>
          <p:nvPr>
            <p:ph type="body" sz="quarter" idx="11"/>
          </p:nvPr>
        </p:nvSpPr>
        <p:spPr/>
        <p:txBody>
          <a:bodyPr>
            <a:normAutofit/>
          </a:bodyPr>
          <a:lstStyle/>
          <a:p>
            <a:r>
              <a:rPr lang="en-US" dirty="0"/>
              <a:t>Candidate point – a piece of code which represents a potential vulnerability.</a:t>
            </a:r>
          </a:p>
          <a:p>
            <a:r>
              <a:rPr lang="en-US" dirty="0"/>
              <a:t>Identify code patterns commonly associated with software vulnerabilities, and then trace back</a:t>
            </a:r>
          </a:p>
          <a:p>
            <a:r>
              <a:rPr lang="en-US" dirty="0"/>
              <a:t>Candidate point strategies:</a:t>
            </a:r>
          </a:p>
          <a:p>
            <a:pPr lvl="1"/>
            <a:r>
              <a:rPr lang="en-US" dirty="0"/>
              <a:t>1. create a list of potential issues through some mechanism or process.</a:t>
            </a:r>
          </a:p>
          <a:p>
            <a:pPr lvl="1"/>
            <a:r>
              <a:rPr lang="en-US" dirty="0"/>
              <a:t>2. examine the source code to determine the relevance of these issues.</a:t>
            </a:r>
          </a:p>
          <a:p>
            <a:pPr lvl="1"/>
            <a:endParaRPr lang="en-US" sz="375"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dirty="0"/>
          </a:p>
        </p:txBody>
      </p:sp>
    </p:spTree>
    <p:extLst>
      <p:ext uri="{BB962C8B-B14F-4D97-AF65-F5344CB8AC3E}">
        <p14:creationId xmlns:p14="http://schemas.microsoft.com/office/powerpoint/2010/main" val="24336771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Unsafe utility functions in C</a:t>
            </a:r>
          </a:p>
        </p:txBody>
      </p:sp>
      <p:sp>
        <p:nvSpPr>
          <p:cNvPr id="3" name="Content Placeholder 2"/>
          <p:cNvSpPr>
            <a:spLocks noGrp="1"/>
          </p:cNvSpPr>
          <p:nvPr>
            <p:ph type="body" sz="quarter" idx="11"/>
          </p:nvPr>
        </p:nvSpPr>
        <p:spPr/>
        <p:txBody>
          <a:bodyPr>
            <a:normAutofit/>
          </a:bodyPr>
          <a:lstStyle/>
          <a:p>
            <a:r>
              <a:rPr lang="en-US" dirty="0"/>
              <a:t>High risk: gets(), </a:t>
            </a:r>
            <a:r>
              <a:rPr lang="en-US" dirty="0" err="1"/>
              <a:t>strcpy</a:t>
            </a:r>
            <a:r>
              <a:rPr lang="en-US" dirty="0"/>
              <a:t>(), </a:t>
            </a:r>
            <a:r>
              <a:rPr lang="en-US" dirty="0" err="1"/>
              <a:t>sprintf</a:t>
            </a:r>
            <a:r>
              <a:rPr lang="en-US" dirty="0"/>
              <a:t>(), </a:t>
            </a:r>
            <a:r>
              <a:rPr lang="en-US" dirty="0" err="1"/>
              <a:t>strcat</a:t>
            </a:r>
            <a:r>
              <a:rPr lang="en-US" dirty="0"/>
              <a:t>(), </a:t>
            </a:r>
            <a:r>
              <a:rPr lang="en-US" dirty="0" err="1"/>
              <a:t>vsprintf</a:t>
            </a:r>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5" name="Picture 4"/>
          <p:cNvPicPr>
            <a:picLocks noChangeAspect="1"/>
          </p:cNvPicPr>
          <p:nvPr/>
        </p:nvPicPr>
        <p:blipFill rotWithShape="1">
          <a:blip r:embed="rId2" cstate="print"/>
          <a:srcRect t="13672"/>
          <a:stretch/>
        </p:blipFill>
        <p:spPr>
          <a:xfrm>
            <a:off x="409053" y="2037229"/>
            <a:ext cx="8507497" cy="1989095"/>
          </a:xfrm>
          <a:prstGeom prst="rect">
            <a:avLst/>
          </a:prstGeom>
        </p:spPr>
      </p:pic>
    </p:spTree>
    <p:extLst>
      <p:ext uri="{BB962C8B-B14F-4D97-AF65-F5344CB8AC3E}">
        <p14:creationId xmlns:p14="http://schemas.microsoft.com/office/powerpoint/2010/main" val="19110571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a:extLst>
              <a:ext uri="{FF2B5EF4-FFF2-40B4-BE49-F238E27FC236}">
                <a16:creationId xmlns:a16="http://schemas.microsoft.com/office/drawing/2014/main" id="{69B76FE0-489A-C247-B035-611BE87ED3FB}"/>
              </a:ext>
            </a:extLst>
          </p:cNvPr>
          <p:cNvSpPr>
            <a:spLocks noGrp="1" noChangeArrowheads="1"/>
          </p:cNvSpPr>
          <p:nvPr>
            <p:ph type="title"/>
          </p:nvPr>
        </p:nvSpPr>
        <p:spPr/>
        <p:txBody>
          <a:bodyPr/>
          <a:lstStyle/>
          <a:p>
            <a:r>
              <a:rPr lang="en-US" altLang="en-US" dirty="0"/>
              <a:t>Candidate Point Strategies</a:t>
            </a:r>
          </a:p>
        </p:txBody>
      </p:sp>
      <p:sp>
        <p:nvSpPr>
          <p:cNvPr id="86018" name="Rectangle 3">
            <a:extLst>
              <a:ext uri="{FF2B5EF4-FFF2-40B4-BE49-F238E27FC236}">
                <a16:creationId xmlns:a16="http://schemas.microsoft.com/office/drawing/2014/main" id="{B9632BE3-33B8-054A-B9BB-E88EE6FB7A20}"/>
              </a:ext>
            </a:extLst>
          </p:cNvPr>
          <p:cNvSpPr>
            <a:spLocks noGrp="1" noChangeArrowheads="1"/>
          </p:cNvSpPr>
          <p:nvPr>
            <p:ph type="body" sz="quarter" idx="11"/>
          </p:nvPr>
        </p:nvSpPr>
        <p:spPr/>
        <p:txBody>
          <a:bodyPr>
            <a:normAutofit/>
          </a:bodyPr>
          <a:lstStyle/>
          <a:p>
            <a:pPr>
              <a:lnSpc>
                <a:spcPct val="100000"/>
              </a:lnSpc>
            </a:pPr>
            <a:r>
              <a:rPr lang="en-US" altLang="en-US" sz="2400" dirty="0"/>
              <a:t>CP2: Automated source analysis tool</a:t>
            </a:r>
          </a:p>
          <a:p>
            <a:pPr lvl="1">
              <a:lnSpc>
                <a:spcPct val="100000"/>
              </a:lnSpc>
            </a:pPr>
            <a:r>
              <a:rPr lang="en-US" altLang="en-US" dirty="0"/>
              <a:t>Goal: identify vulnerabilities based on a list of candidate points and code paths obtained from automated analysis tools.</a:t>
            </a:r>
          </a:p>
          <a:p>
            <a:pPr lvl="1">
              <a:lnSpc>
                <a:spcPct val="100000"/>
              </a:lnSpc>
            </a:pPr>
            <a:r>
              <a:rPr lang="en-US" altLang="en-US" dirty="0"/>
              <a:t>Trace backward to the code, control flow sensitive, data flow sensitive</a:t>
            </a:r>
          </a:p>
        </p:txBody>
      </p:sp>
      <p:sp>
        <p:nvSpPr>
          <p:cNvPr id="151556" name="Text Box 4">
            <a:extLst>
              <a:ext uri="{FF2B5EF4-FFF2-40B4-BE49-F238E27FC236}">
                <a16:creationId xmlns:a16="http://schemas.microsoft.com/office/drawing/2014/main" id="{133AEF8E-56D7-5140-B523-FAFB3B588D28}"/>
              </a:ext>
            </a:extLst>
          </p:cNvPr>
          <p:cNvSpPr txBox="1">
            <a:spLocks noChangeArrowheads="1"/>
          </p:cNvSpPr>
          <p:nvPr/>
        </p:nvSpPr>
        <p:spPr bwMode="auto">
          <a:xfrm>
            <a:off x="914493" y="2751393"/>
            <a:ext cx="7401984" cy="1615827"/>
          </a:xfrm>
          <a:prstGeom prst="rect">
            <a:avLst/>
          </a:prstGeom>
          <a:solidFill>
            <a:schemeClr val="accent3">
              <a:lumMod val="20000"/>
              <a:lumOff val="80000"/>
              <a:alpha val="65097"/>
            </a:schemeClr>
          </a:solidFill>
          <a:ln w="9525" algn="ctr">
            <a:solidFill>
              <a:schemeClr val="tx1"/>
            </a:solidFill>
            <a:miter lim="800000"/>
            <a:headEnd/>
            <a:tailEnd/>
          </a:ln>
          <a:effectLst/>
        </p:spPr>
        <p:txBody>
          <a:bodyPr wrap="square">
            <a:spAutoFit/>
          </a:bodyPr>
          <a:lstStyle>
            <a:lvl1pPr algn="ctr">
              <a:defRPr sz="1200">
                <a:solidFill>
                  <a:schemeClr val="tx1"/>
                </a:solidFill>
                <a:latin typeface="Arial" panose="020B0604020202020204" pitchFamily="34" charset="0"/>
              </a:defRPr>
            </a:lvl1pPr>
            <a:lvl2pPr marL="742950" indent="-285750" algn="ctr">
              <a:defRPr sz="1200">
                <a:solidFill>
                  <a:schemeClr val="tx1"/>
                </a:solidFill>
                <a:latin typeface="Arial" panose="020B0604020202020204" pitchFamily="34" charset="0"/>
              </a:defRPr>
            </a:lvl2pPr>
            <a:lvl3pPr marL="1143000" indent="-228600" algn="ctr">
              <a:defRPr sz="1200">
                <a:solidFill>
                  <a:schemeClr val="tx1"/>
                </a:solidFill>
                <a:latin typeface="Arial" panose="020B0604020202020204" pitchFamily="34" charset="0"/>
              </a:defRPr>
            </a:lvl3pPr>
            <a:lvl4pPr marL="1600200" indent="-228600" algn="ctr">
              <a:defRPr sz="1200">
                <a:solidFill>
                  <a:schemeClr val="tx1"/>
                </a:solidFill>
                <a:latin typeface="Arial" panose="020B0604020202020204" pitchFamily="34" charset="0"/>
              </a:defRPr>
            </a:lvl4pPr>
            <a:lvl5pPr marL="2057400" indent="-228600" algn="ctr">
              <a:defRPr sz="1200">
                <a:solidFill>
                  <a:schemeClr val="tx1"/>
                </a:solidFill>
                <a:latin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defRPr>
            </a:lvl9pPr>
          </a:lstStyle>
          <a:p>
            <a:pPr algn="just" eaLnBrk="1" hangingPunct="1">
              <a:spcBef>
                <a:spcPct val="50000"/>
              </a:spcBef>
            </a:pPr>
            <a:r>
              <a:rPr lang="en-US" altLang="en-US" sz="1800" dirty="0"/>
              <a:t>Strengths: 	Good coverage for easily identified vulnerabilities</a:t>
            </a:r>
          </a:p>
          <a:p>
            <a:pPr algn="just" eaLnBrk="1" hangingPunct="1">
              <a:spcBef>
                <a:spcPct val="50000"/>
              </a:spcBef>
            </a:pPr>
            <a:r>
              <a:rPr lang="en-US" altLang="en-US" sz="1800" dirty="0"/>
              <a:t>			Not too difficult</a:t>
            </a:r>
          </a:p>
          <a:p>
            <a:pPr algn="just" eaLnBrk="1" hangingPunct="1">
              <a:spcBef>
                <a:spcPct val="50000"/>
              </a:spcBef>
            </a:pPr>
            <a:r>
              <a:rPr lang="en-US" altLang="en-US" sz="1800" dirty="0"/>
              <a:t>			Hard to get off track</a:t>
            </a:r>
          </a:p>
          <a:p>
            <a:pPr algn="just" eaLnBrk="1" hangingPunct="1">
              <a:spcBef>
                <a:spcPct val="50000"/>
              </a:spcBef>
            </a:pPr>
            <a:r>
              <a:rPr lang="en-US" altLang="en-US" sz="1800" dirty="0"/>
              <a:t>Weaknesses: The results are only as good as your tool</a:t>
            </a:r>
            <a:r>
              <a:rPr lang="en-US" altLang="en-US" sz="1350" dirty="0"/>
              <a:t>	</a:t>
            </a:r>
          </a:p>
        </p:txBody>
      </p:sp>
    </p:spTree>
    <p:extLst>
      <p:ext uri="{BB962C8B-B14F-4D97-AF65-F5344CB8AC3E}">
        <p14:creationId xmlns:p14="http://schemas.microsoft.com/office/powerpoint/2010/main" val="36137676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15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1AD68-D850-9349-B4E5-44B9024C8A43}"/>
              </a:ext>
            </a:extLst>
          </p:cNvPr>
          <p:cNvSpPr>
            <a:spLocks noGrp="1"/>
          </p:cNvSpPr>
          <p:nvPr>
            <p:ph type="title"/>
          </p:nvPr>
        </p:nvSpPr>
        <p:spPr/>
        <p:txBody>
          <a:bodyPr/>
          <a:lstStyle/>
          <a:p>
            <a:r>
              <a:rPr lang="en-US" altLang="en-US" dirty="0"/>
              <a:t>Candidate Point (CP) Strategies</a:t>
            </a:r>
            <a:endParaRPr lang="en-US" dirty="0"/>
          </a:p>
        </p:txBody>
      </p:sp>
      <p:sp>
        <p:nvSpPr>
          <p:cNvPr id="3" name="Content Placeholder 2">
            <a:extLst>
              <a:ext uri="{FF2B5EF4-FFF2-40B4-BE49-F238E27FC236}">
                <a16:creationId xmlns:a16="http://schemas.microsoft.com/office/drawing/2014/main" id="{0B5BCE2F-1FCD-6D42-98ED-4B3DFE98E8C1}"/>
              </a:ext>
            </a:extLst>
          </p:cNvPr>
          <p:cNvSpPr>
            <a:spLocks noGrp="1"/>
          </p:cNvSpPr>
          <p:nvPr>
            <p:ph type="body" sz="quarter" idx="11"/>
          </p:nvPr>
        </p:nvSpPr>
        <p:spPr/>
        <p:txBody>
          <a:bodyPr>
            <a:normAutofit/>
          </a:bodyPr>
          <a:lstStyle/>
          <a:p>
            <a:r>
              <a:rPr lang="en-US" dirty="0"/>
              <a:t>Candidate point – a piece of code which represents a potential vulnerability.</a:t>
            </a:r>
          </a:p>
          <a:p>
            <a:r>
              <a:rPr lang="en-US" dirty="0"/>
              <a:t>Candidate point strategies:</a:t>
            </a:r>
          </a:p>
          <a:p>
            <a:pPr lvl="1"/>
            <a:r>
              <a:rPr lang="en-US" dirty="0"/>
              <a:t>1. create a list of potential issues through some mechanism or process.</a:t>
            </a:r>
          </a:p>
          <a:p>
            <a:pPr lvl="1"/>
            <a:r>
              <a:rPr lang="en-US" dirty="0"/>
              <a:t>2. examine the source code to determine the relevance of these issues.</a:t>
            </a:r>
          </a:p>
          <a:p>
            <a:pPr marL="342900" lvl="1" indent="0">
              <a:buNone/>
            </a:pPr>
            <a:endParaRPr lang="en-US" altLang="en-US" sz="1425" dirty="0"/>
          </a:p>
          <a:p>
            <a:r>
              <a:rPr lang="en-US" altLang="en-US" dirty="0"/>
              <a:t>Advantages: </a:t>
            </a:r>
            <a:r>
              <a:rPr lang="en-US" altLang="en-US" dirty="0">
                <a:solidFill>
                  <a:srgbClr val="0070C0"/>
                </a:solidFill>
              </a:rPr>
              <a:t>simple and fast</a:t>
            </a:r>
          </a:p>
          <a:p>
            <a:r>
              <a:rPr lang="en-US" altLang="en-US" dirty="0"/>
              <a:t>Disadvantages:</a:t>
            </a:r>
            <a:r>
              <a:rPr lang="en-US" dirty="0"/>
              <a:t> </a:t>
            </a:r>
          </a:p>
          <a:p>
            <a:pPr lvl="1"/>
            <a:r>
              <a:rPr lang="en-US" sz="1600" dirty="0">
                <a:solidFill>
                  <a:srgbClr val="C00000"/>
                </a:solidFill>
              </a:rPr>
              <a:t>These strategies don’t encourage a strong understanding of the code.</a:t>
            </a:r>
          </a:p>
          <a:p>
            <a:pPr lvl="1"/>
            <a:r>
              <a:rPr lang="en-US" sz="1600" dirty="0">
                <a:solidFill>
                  <a:srgbClr val="C00000"/>
                </a:solidFill>
              </a:rPr>
              <a:t>Ignore vulnerabilities that don’t fit the rather limited candidate point definitions.</a:t>
            </a:r>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dirty="0"/>
          </a:p>
        </p:txBody>
      </p:sp>
    </p:spTree>
    <p:extLst>
      <p:ext uri="{BB962C8B-B14F-4D97-AF65-F5344CB8AC3E}">
        <p14:creationId xmlns:p14="http://schemas.microsoft.com/office/powerpoint/2010/main" val="40195738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A766A-5929-6B46-9668-0C15ED81DBF0}"/>
              </a:ext>
            </a:extLst>
          </p:cNvPr>
          <p:cNvSpPr>
            <a:spLocks noGrp="1"/>
          </p:cNvSpPr>
          <p:nvPr>
            <p:ph type="title"/>
          </p:nvPr>
        </p:nvSpPr>
        <p:spPr>
          <a:xfrm>
            <a:off x="330851" y="205932"/>
            <a:ext cx="8229600" cy="571589"/>
          </a:xfrm>
        </p:spPr>
        <p:txBody>
          <a:bodyPr/>
          <a:lstStyle/>
          <a:p>
            <a:r>
              <a:rPr lang="en-US" dirty="0"/>
              <a:t>Code auditing - Outline</a:t>
            </a:r>
          </a:p>
        </p:txBody>
      </p:sp>
      <p:sp>
        <p:nvSpPr>
          <p:cNvPr id="3" name="Content Placeholder 2">
            <a:extLst>
              <a:ext uri="{FF2B5EF4-FFF2-40B4-BE49-F238E27FC236}">
                <a16:creationId xmlns:a16="http://schemas.microsoft.com/office/drawing/2014/main" id="{4E91C27B-CC84-8C40-BBE3-7A392EFAD55C}"/>
              </a:ext>
            </a:extLst>
          </p:cNvPr>
          <p:cNvSpPr>
            <a:spLocks noGrp="1"/>
          </p:cNvSpPr>
          <p:nvPr>
            <p:ph type="body" sz="quarter" idx="11"/>
          </p:nvPr>
        </p:nvSpPr>
        <p:spPr>
          <a:xfrm>
            <a:off x="914493" y="944563"/>
            <a:ext cx="7645958" cy="3303437"/>
          </a:xfrm>
        </p:spPr>
        <p:txBody>
          <a:bodyPr>
            <a:normAutofit fontScale="25000" lnSpcReduction="20000"/>
          </a:bodyPr>
          <a:lstStyle/>
          <a:p>
            <a:r>
              <a:rPr lang="en-US" sz="8000" dirty="0"/>
              <a:t>Code auditing and its process</a:t>
            </a:r>
          </a:p>
          <a:p>
            <a:pPr lvl="1"/>
            <a:r>
              <a:rPr lang="en-US" sz="8000" dirty="0"/>
              <a:t>Preassessment</a:t>
            </a:r>
          </a:p>
          <a:p>
            <a:pPr lvl="1"/>
            <a:r>
              <a:rPr lang="en-US" sz="8000" dirty="0"/>
              <a:t>Application Review</a:t>
            </a:r>
          </a:p>
          <a:p>
            <a:pPr lvl="1"/>
            <a:r>
              <a:rPr lang="en-US" sz="8000" dirty="0"/>
              <a:t>Documentation and Analysis</a:t>
            </a:r>
          </a:p>
          <a:p>
            <a:r>
              <a:rPr lang="en-US" sz="8000" dirty="0"/>
              <a:t>Code auditing strategies</a:t>
            </a:r>
          </a:p>
          <a:p>
            <a:pPr lvl="1"/>
            <a:r>
              <a:rPr lang="en-US" altLang="en-US" sz="8000" dirty="0"/>
              <a:t>Code Comprehension (CC) Strategies</a:t>
            </a:r>
          </a:p>
          <a:p>
            <a:pPr lvl="1"/>
            <a:r>
              <a:rPr lang="en-US" altLang="en-US" sz="8000" dirty="0"/>
              <a:t>Candidate Point (CP) Strategies</a:t>
            </a:r>
          </a:p>
          <a:p>
            <a:r>
              <a:rPr lang="en-US" sz="8000" dirty="0">
                <a:solidFill>
                  <a:srgbClr val="8C6E43"/>
                </a:solidFill>
              </a:rPr>
              <a:t>Static code analysis</a:t>
            </a:r>
          </a:p>
          <a:p>
            <a:pPr lvl="1"/>
            <a:r>
              <a:rPr lang="en-US" sz="8000" dirty="0">
                <a:solidFill>
                  <a:srgbClr val="8C6E43"/>
                </a:solidFill>
              </a:rPr>
              <a:t>Demo:  static code analysis tool </a:t>
            </a:r>
          </a:p>
          <a:p>
            <a:pPr lvl="1"/>
            <a:r>
              <a:rPr lang="en-US" dirty="0"/>
              <a:t>Virus, worm, trojan horse</a:t>
            </a:r>
          </a:p>
          <a:p>
            <a:endParaRPr lang="en-US" dirty="0"/>
          </a:p>
        </p:txBody>
      </p:sp>
    </p:spTree>
    <p:extLst>
      <p:ext uri="{BB962C8B-B14F-4D97-AF65-F5344CB8AC3E}">
        <p14:creationId xmlns:p14="http://schemas.microsoft.com/office/powerpoint/2010/main" val="23129370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D16C3-1B02-7C49-BE62-86343D59B11E}"/>
              </a:ext>
            </a:extLst>
          </p:cNvPr>
          <p:cNvSpPr>
            <a:spLocks noGrp="1"/>
          </p:cNvSpPr>
          <p:nvPr>
            <p:ph type="title"/>
          </p:nvPr>
        </p:nvSpPr>
        <p:spPr/>
        <p:txBody>
          <a:bodyPr>
            <a:normAutofit fontScale="90000"/>
          </a:bodyPr>
          <a:lstStyle/>
          <a:p>
            <a:r>
              <a:rPr lang="en-US" sz="4000" dirty="0"/>
              <a:t>Static code analysis</a:t>
            </a:r>
            <a:br>
              <a:rPr lang="en-US" dirty="0"/>
            </a:br>
            <a:endParaRPr lang="en-US" dirty="0"/>
          </a:p>
        </p:txBody>
      </p:sp>
      <p:sp>
        <p:nvSpPr>
          <p:cNvPr id="3" name="Content Placeholder 2">
            <a:extLst>
              <a:ext uri="{FF2B5EF4-FFF2-40B4-BE49-F238E27FC236}">
                <a16:creationId xmlns:a16="http://schemas.microsoft.com/office/drawing/2014/main" id="{AF55FA73-932D-0C43-92F9-7F0323CC5C73}"/>
              </a:ext>
            </a:extLst>
          </p:cNvPr>
          <p:cNvSpPr>
            <a:spLocks noGrp="1"/>
          </p:cNvSpPr>
          <p:nvPr>
            <p:ph type="body" sz="quarter" idx="11"/>
          </p:nvPr>
        </p:nvSpPr>
        <p:spPr>
          <a:xfrm>
            <a:off x="627321" y="944563"/>
            <a:ext cx="7933130" cy="3303437"/>
          </a:xfrm>
        </p:spPr>
        <p:txBody>
          <a:bodyPr>
            <a:noAutofit/>
          </a:bodyPr>
          <a:lstStyle/>
          <a:p>
            <a:r>
              <a:rPr lang="en-US" sz="2000" b="1">
                <a:solidFill>
                  <a:srgbClr val="8C6E43"/>
                </a:solidFill>
              </a:rPr>
              <a:t>Static Code Analysis </a:t>
            </a:r>
            <a:r>
              <a:rPr lang="en-US" sz="2000"/>
              <a:t>(also known as Source Code Analysis) is usually performed as part of a Code Review and is carried out at the Implementation phase of a Security Development Life Cycle (SDLC). </a:t>
            </a:r>
          </a:p>
          <a:p>
            <a:r>
              <a:rPr lang="en-US" sz="2000"/>
              <a:t>Static Code Analysis commonly refers to the running of </a:t>
            </a:r>
            <a:r>
              <a:rPr lang="en-US" sz="2000" b="1">
                <a:solidFill>
                  <a:srgbClr val="8C6E43"/>
                </a:solidFill>
              </a:rPr>
              <a:t>Static Code Analysis tools</a:t>
            </a:r>
            <a:r>
              <a:rPr lang="en-US" sz="2000" b="1">
                <a:solidFill>
                  <a:srgbClr val="0070C0"/>
                </a:solidFill>
              </a:rPr>
              <a:t> </a:t>
            </a:r>
            <a:r>
              <a:rPr lang="en-US" sz="2000"/>
              <a:t>that attempt to highlight possible vulnerabilities within source code.</a:t>
            </a:r>
            <a:endParaRPr lang="en-US" sz="2000" dirty="0"/>
          </a:p>
        </p:txBody>
      </p:sp>
      <p:sp>
        <p:nvSpPr>
          <p:cNvPr id="4" name="TextBox 3">
            <a:extLst>
              <a:ext uri="{FF2B5EF4-FFF2-40B4-BE49-F238E27FC236}">
                <a16:creationId xmlns:a16="http://schemas.microsoft.com/office/drawing/2014/main" id="{843C46F8-DB4F-D640-BBCE-CDC42CC019FF}"/>
              </a:ext>
            </a:extLst>
          </p:cNvPr>
          <p:cNvSpPr txBox="1"/>
          <p:nvPr/>
        </p:nvSpPr>
        <p:spPr>
          <a:xfrm>
            <a:off x="2892056" y="3940223"/>
            <a:ext cx="6138963" cy="307777"/>
          </a:xfrm>
          <a:prstGeom prst="rect">
            <a:avLst/>
          </a:prstGeom>
        </p:spPr>
        <p:txBody>
          <a:bodyPr wrap="square" rtlCol="0">
            <a:spAutoFit/>
          </a:bodyPr>
          <a:lstStyle/>
          <a:p>
            <a:r>
              <a:rPr lang="en-US" dirty="0">
                <a:hlinkClick r:id="rId3"/>
              </a:rPr>
              <a:t>ref: https://owasp.org/www-community/controls/static_code_analysis</a:t>
            </a:r>
            <a:endParaRPr lang="en-US" dirty="0"/>
          </a:p>
        </p:txBody>
      </p:sp>
    </p:spTree>
    <p:extLst>
      <p:ext uri="{BB962C8B-B14F-4D97-AF65-F5344CB8AC3E}">
        <p14:creationId xmlns:p14="http://schemas.microsoft.com/office/powerpoint/2010/main" val="33004390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029E0-42F8-4D4C-B26B-B2AFDFEC95BA}"/>
              </a:ext>
            </a:extLst>
          </p:cNvPr>
          <p:cNvSpPr>
            <a:spLocks noGrp="1"/>
          </p:cNvSpPr>
          <p:nvPr>
            <p:ph type="title"/>
          </p:nvPr>
        </p:nvSpPr>
        <p:spPr/>
        <p:txBody>
          <a:bodyPr/>
          <a:lstStyle/>
          <a:p>
            <a:r>
              <a:rPr lang="en-US" dirty="0"/>
              <a:t>Static code analysis</a:t>
            </a:r>
          </a:p>
        </p:txBody>
      </p:sp>
      <p:sp>
        <p:nvSpPr>
          <p:cNvPr id="3" name="Text Placeholder 2">
            <a:extLst>
              <a:ext uri="{FF2B5EF4-FFF2-40B4-BE49-F238E27FC236}">
                <a16:creationId xmlns:a16="http://schemas.microsoft.com/office/drawing/2014/main" id="{5308FD44-92AB-7E4C-9C61-3FBD0FE7F1E8}"/>
              </a:ext>
            </a:extLst>
          </p:cNvPr>
          <p:cNvSpPr>
            <a:spLocks noGrp="1"/>
          </p:cNvSpPr>
          <p:nvPr>
            <p:ph type="body" sz="quarter" idx="11"/>
          </p:nvPr>
        </p:nvSpPr>
        <p:spPr/>
        <p:txBody>
          <a:bodyPr/>
          <a:lstStyle/>
          <a:p>
            <a:pPr indent="-34290"/>
            <a:r>
              <a:rPr lang="en-US" sz="2000" b="1" dirty="0"/>
              <a:t>Strengths</a:t>
            </a:r>
          </a:p>
          <a:p>
            <a:pPr lvl="1"/>
            <a:r>
              <a:rPr lang="en-US" sz="2000" dirty="0"/>
              <a:t>Scales Well (Can be run on lots of software, and can be repeatedly (like in nightly builds))</a:t>
            </a:r>
          </a:p>
          <a:p>
            <a:pPr lvl="1"/>
            <a:r>
              <a:rPr lang="en-US" sz="2000" dirty="0"/>
              <a:t>For things that such tools can automatically find with high confidence, they are great.</a:t>
            </a:r>
          </a:p>
          <a:p>
            <a:pPr indent="-34290"/>
            <a:r>
              <a:rPr lang="en-US" sz="2000" b="1" dirty="0"/>
              <a:t>Weaknesses</a:t>
            </a:r>
          </a:p>
          <a:p>
            <a:pPr lvl="1"/>
            <a:r>
              <a:rPr lang="en-US" sz="2000" dirty="0"/>
              <a:t>Many types of security vulnerabilities are very difficult to find automatically.</a:t>
            </a:r>
          </a:p>
          <a:p>
            <a:pPr lvl="1"/>
            <a:r>
              <a:rPr lang="en-US" sz="2000" dirty="0"/>
              <a:t>High numbers of false positives.</a:t>
            </a:r>
          </a:p>
          <a:p>
            <a:pPr lvl="1"/>
            <a:r>
              <a:rPr lang="en-US" sz="2000" dirty="0"/>
              <a:t>Many of these tools have difficulty analyzing code that can’t be compiled.</a:t>
            </a:r>
          </a:p>
          <a:p>
            <a:endParaRPr lang="en-US" dirty="0"/>
          </a:p>
        </p:txBody>
      </p:sp>
    </p:spTree>
    <p:extLst>
      <p:ext uri="{BB962C8B-B14F-4D97-AF65-F5344CB8AC3E}">
        <p14:creationId xmlns:p14="http://schemas.microsoft.com/office/powerpoint/2010/main" val="10860531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AC00F-44E3-4F91-A7FA-FBD4E6FCCD64}"/>
              </a:ext>
            </a:extLst>
          </p:cNvPr>
          <p:cNvSpPr>
            <a:spLocks noGrp="1"/>
          </p:cNvSpPr>
          <p:nvPr>
            <p:ph type="title"/>
          </p:nvPr>
        </p:nvSpPr>
        <p:spPr/>
        <p:txBody>
          <a:bodyPr>
            <a:normAutofit fontScale="90000"/>
          </a:bodyPr>
          <a:lstStyle/>
          <a:p>
            <a:r>
              <a:rPr lang="en-US" dirty="0" err="1"/>
              <a:t>dEMO</a:t>
            </a:r>
            <a:r>
              <a:rPr lang="en-US" dirty="0"/>
              <a:t> - </a:t>
            </a:r>
            <a:r>
              <a:rPr lang="en-US" dirty="0" err="1"/>
              <a:t>flawfinder</a:t>
            </a:r>
            <a:r>
              <a:rPr lang="en-US" dirty="0"/>
              <a:t> (for C/C++)</a:t>
            </a:r>
            <a:r>
              <a:rPr lang="en-US" sz="2100" dirty="0"/>
              <a:t>   </a:t>
            </a:r>
            <a:r>
              <a:rPr lang="en-US" sz="2100" dirty="0">
                <a:hlinkClick r:id="rId3"/>
              </a:rPr>
              <a:t>https://dwheeler.com/flawfinder/</a:t>
            </a:r>
            <a:endParaRPr lang="en-US" dirty="0"/>
          </a:p>
        </p:txBody>
      </p:sp>
      <p:sp>
        <p:nvSpPr>
          <p:cNvPr id="3" name="Content Placeholder 2">
            <a:extLst>
              <a:ext uri="{FF2B5EF4-FFF2-40B4-BE49-F238E27FC236}">
                <a16:creationId xmlns:a16="http://schemas.microsoft.com/office/drawing/2014/main" id="{B02580AC-90D3-4947-B14A-A4F87C4CCCBE}"/>
              </a:ext>
            </a:extLst>
          </p:cNvPr>
          <p:cNvSpPr>
            <a:spLocks noGrp="1"/>
          </p:cNvSpPr>
          <p:nvPr>
            <p:ph type="body" sz="quarter" idx="11"/>
          </p:nvPr>
        </p:nvSpPr>
        <p:spPr>
          <a:xfrm>
            <a:off x="749021" y="1337968"/>
            <a:ext cx="7645958" cy="3303437"/>
          </a:xfrm>
        </p:spPr>
        <p:txBody>
          <a:bodyPr>
            <a:normAutofit/>
          </a:bodyPr>
          <a:lstStyle/>
          <a:p>
            <a:r>
              <a:rPr lang="en-US" dirty="0"/>
              <a:t>Make sure you have pip installed </a:t>
            </a:r>
          </a:p>
          <a:p>
            <a:pPr lvl="1"/>
            <a:r>
              <a:rPr lang="en-US" sz="1500" dirty="0" err="1">
                <a:solidFill>
                  <a:srgbClr val="FF0000"/>
                </a:solidFill>
                <a:latin typeface="Courier New" panose="02070309020205020404" pitchFamily="49" charset="0"/>
                <a:cs typeface="Courier New" panose="02070309020205020404" pitchFamily="49" charset="0"/>
              </a:rPr>
              <a:t>sudo</a:t>
            </a:r>
            <a:r>
              <a:rPr lang="en-US" sz="1500" dirty="0">
                <a:solidFill>
                  <a:srgbClr val="FF0000"/>
                </a:solidFill>
                <a:latin typeface="Courier New" panose="02070309020205020404" pitchFamily="49" charset="0"/>
                <a:cs typeface="Courier New" panose="02070309020205020404" pitchFamily="49" charset="0"/>
              </a:rPr>
              <a:t> apt-get install python-pip </a:t>
            </a:r>
          </a:p>
          <a:p>
            <a:r>
              <a:rPr lang="en-US" dirty="0"/>
              <a:t>Install </a:t>
            </a:r>
            <a:r>
              <a:rPr lang="en-US" dirty="0" err="1"/>
              <a:t>flawfinder</a:t>
            </a:r>
            <a:endParaRPr lang="en-US" dirty="0"/>
          </a:p>
          <a:p>
            <a:pPr lvl="1"/>
            <a:r>
              <a:rPr lang="en-US" sz="1500" dirty="0" err="1">
                <a:solidFill>
                  <a:srgbClr val="FF0000"/>
                </a:solidFill>
                <a:latin typeface="Courier New" panose="02070309020205020404" pitchFamily="49" charset="0"/>
                <a:cs typeface="Courier New" panose="02070309020205020404" pitchFamily="49" charset="0"/>
              </a:rPr>
              <a:t>sudo</a:t>
            </a:r>
            <a:r>
              <a:rPr lang="en-US" sz="1500" dirty="0">
                <a:solidFill>
                  <a:srgbClr val="FF0000"/>
                </a:solidFill>
                <a:latin typeface="Courier New" panose="02070309020205020404" pitchFamily="49" charset="0"/>
                <a:cs typeface="Courier New" panose="02070309020205020404" pitchFamily="49" charset="0"/>
              </a:rPr>
              <a:t> pip install </a:t>
            </a:r>
            <a:r>
              <a:rPr lang="en-US" sz="1500" dirty="0" err="1">
                <a:solidFill>
                  <a:srgbClr val="FF0000"/>
                </a:solidFill>
                <a:latin typeface="Courier New" panose="02070309020205020404" pitchFamily="49" charset="0"/>
                <a:cs typeface="Courier New" panose="02070309020205020404" pitchFamily="49" charset="0"/>
              </a:rPr>
              <a:t>flawfinder</a:t>
            </a:r>
            <a:r>
              <a:rPr lang="en-US" sz="1500" dirty="0">
                <a:solidFill>
                  <a:srgbClr val="FF0000"/>
                </a:solidFill>
                <a:latin typeface="Courier New" panose="02070309020205020404" pitchFamily="49" charset="0"/>
                <a:cs typeface="Courier New" panose="02070309020205020404" pitchFamily="49" charset="0"/>
              </a:rPr>
              <a:t> </a:t>
            </a:r>
          </a:p>
          <a:p>
            <a:r>
              <a:rPr lang="en-US" dirty="0"/>
              <a:t>Run test case</a:t>
            </a:r>
          </a:p>
          <a:p>
            <a:pPr lvl="1"/>
            <a:r>
              <a:rPr lang="en-US" sz="1500" dirty="0" err="1">
                <a:solidFill>
                  <a:srgbClr val="FF0000"/>
                </a:solidFill>
                <a:latin typeface="Courier New" panose="02070309020205020404" pitchFamily="49" charset="0"/>
                <a:cs typeface="Courier New" panose="02070309020205020404" pitchFamily="49" charset="0"/>
              </a:rPr>
              <a:t>flawfinder</a:t>
            </a:r>
            <a:r>
              <a:rPr lang="en-US" sz="1500" dirty="0">
                <a:solidFill>
                  <a:srgbClr val="FF0000"/>
                </a:solidFill>
                <a:latin typeface="Courier New" panose="02070309020205020404" pitchFamily="49" charset="0"/>
                <a:cs typeface="Courier New" panose="02070309020205020404" pitchFamily="49" charset="0"/>
              </a:rPr>
              <a:t> </a:t>
            </a:r>
            <a:r>
              <a:rPr lang="en-US" sz="1500" dirty="0" err="1">
                <a:solidFill>
                  <a:srgbClr val="FF0000"/>
                </a:solidFill>
                <a:latin typeface="Courier New" panose="02070309020205020404" pitchFamily="49" charset="0"/>
                <a:cs typeface="Courier New" panose="02070309020205020404" pitchFamily="49" charset="0"/>
              </a:rPr>
              <a:t>test.c</a:t>
            </a:r>
            <a:endParaRPr lang="en-US" sz="1500" dirty="0">
              <a:solidFill>
                <a:srgbClr val="FF0000"/>
              </a:solidFill>
              <a:latin typeface="Courier New" panose="02070309020205020404" pitchFamily="49" charset="0"/>
              <a:cs typeface="Courier New" panose="02070309020205020404" pitchFamily="49" charset="0"/>
            </a:endParaRPr>
          </a:p>
          <a:p>
            <a:endParaRPr lang="en-US" dirty="0"/>
          </a:p>
          <a:p>
            <a:endParaRPr lang="en-US" dirty="0"/>
          </a:p>
          <a:p>
            <a:pPr lvl="1"/>
            <a:endParaRPr lang="en-US" dirty="0"/>
          </a:p>
          <a:p>
            <a:endParaRPr lang="en-US" dirty="0"/>
          </a:p>
          <a:p>
            <a:endParaRPr lang="en-US" dirty="0"/>
          </a:p>
        </p:txBody>
      </p:sp>
    </p:spTree>
    <p:custDataLst>
      <p:tags r:id="rId1"/>
    </p:custDataLst>
    <p:extLst>
      <p:ext uri="{BB962C8B-B14F-4D97-AF65-F5344CB8AC3E}">
        <p14:creationId xmlns:p14="http://schemas.microsoft.com/office/powerpoint/2010/main" val="3320186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1B2C8-F908-2D49-ACFF-A6FFEE7C213A}"/>
              </a:ext>
            </a:extLst>
          </p:cNvPr>
          <p:cNvSpPr>
            <a:spLocks noGrp="1"/>
          </p:cNvSpPr>
          <p:nvPr>
            <p:ph type="title"/>
          </p:nvPr>
        </p:nvSpPr>
        <p:spPr/>
        <p:txBody>
          <a:bodyPr/>
          <a:lstStyle/>
          <a:p>
            <a:r>
              <a:rPr lang="en-US" dirty="0"/>
              <a:t>outline</a:t>
            </a:r>
          </a:p>
        </p:txBody>
      </p:sp>
      <p:sp>
        <p:nvSpPr>
          <p:cNvPr id="3" name="Text Placeholder 2">
            <a:extLst>
              <a:ext uri="{FF2B5EF4-FFF2-40B4-BE49-F238E27FC236}">
                <a16:creationId xmlns:a16="http://schemas.microsoft.com/office/drawing/2014/main" id="{FE780E20-AA20-2E47-B318-AE5E7B1ABD3C}"/>
              </a:ext>
            </a:extLst>
          </p:cNvPr>
          <p:cNvSpPr>
            <a:spLocks noGrp="1"/>
          </p:cNvSpPr>
          <p:nvPr>
            <p:ph type="body" sz="quarter" idx="11"/>
          </p:nvPr>
        </p:nvSpPr>
        <p:spPr/>
        <p:txBody>
          <a:bodyPr/>
          <a:lstStyle/>
          <a:p>
            <a:r>
              <a:rPr lang="en-US" dirty="0"/>
              <a:t>Software design principles</a:t>
            </a:r>
          </a:p>
          <a:p>
            <a:r>
              <a:rPr lang="en-US" dirty="0"/>
              <a:t>Secure coding</a:t>
            </a:r>
          </a:p>
          <a:p>
            <a:r>
              <a:rPr lang="en-US" dirty="0">
                <a:solidFill>
                  <a:srgbClr val="272827"/>
                </a:solidFill>
              </a:rPr>
              <a:t>Common software vulnerabilities</a:t>
            </a:r>
          </a:p>
          <a:p>
            <a:r>
              <a:rPr lang="en-US" dirty="0"/>
              <a:t>Code auditing</a:t>
            </a:r>
          </a:p>
          <a:p>
            <a:r>
              <a:rPr lang="en-US" dirty="0"/>
              <a:t>Static code analysis tools</a:t>
            </a:r>
          </a:p>
          <a:p>
            <a:r>
              <a:rPr lang="en-US" dirty="0">
                <a:solidFill>
                  <a:srgbClr val="8C6E43"/>
                </a:solidFill>
              </a:rPr>
              <a:t>Software security testing </a:t>
            </a:r>
          </a:p>
          <a:p>
            <a:endParaRPr lang="en-US" dirty="0"/>
          </a:p>
        </p:txBody>
      </p:sp>
    </p:spTree>
    <p:extLst>
      <p:ext uri="{BB962C8B-B14F-4D97-AF65-F5344CB8AC3E}">
        <p14:creationId xmlns:p14="http://schemas.microsoft.com/office/powerpoint/2010/main" val="371108359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06F8B-DC18-334F-988B-A81DF26F105A}"/>
              </a:ext>
            </a:extLst>
          </p:cNvPr>
          <p:cNvSpPr>
            <a:spLocks noGrp="1"/>
          </p:cNvSpPr>
          <p:nvPr>
            <p:ph type="title"/>
          </p:nvPr>
        </p:nvSpPr>
        <p:spPr>
          <a:xfrm>
            <a:off x="330851" y="205932"/>
            <a:ext cx="8229600" cy="571589"/>
          </a:xfrm>
        </p:spPr>
        <p:txBody>
          <a:bodyPr/>
          <a:lstStyle/>
          <a:p>
            <a:r>
              <a:rPr lang="en-US" dirty="0"/>
              <a:t>Software Testing</a:t>
            </a:r>
          </a:p>
        </p:txBody>
      </p:sp>
      <p:sp>
        <p:nvSpPr>
          <p:cNvPr id="3" name="Content Placeholder 2">
            <a:extLst>
              <a:ext uri="{FF2B5EF4-FFF2-40B4-BE49-F238E27FC236}">
                <a16:creationId xmlns:a16="http://schemas.microsoft.com/office/drawing/2014/main" id="{1628CF3E-F140-7A40-8C9A-F4296CB48252}"/>
              </a:ext>
            </a:extLst>
          </p:cNvPr>
          <p:cNvSpPr>
            <a:spLocks noGrp="1"/>
          </p:cNvSpPr>
          <p:nvPr>
            <p:ph type="body" sz="quarter" idx="11"/>
          </p:nvPr>
        </p:nvSpPr>
        <p:spPr>
          <a:xfrm>
            <a:off x="914493" y="944563"/>
            <a:ext cx="7645958" cy="3303437"/>
          </a:xfrm>
        </p:spPr>
        <p:txBody>
          <a:bodyPr/>
          <a:lstStyle/>
          <a:p>
            <a:r>
              <a:rPr lang="en-US" b="1" dirty="0">
                <a:solidFill>
                  <a:srgbClr val="8C6E43"/>
                </a:solidFill>
              </a:rPr>
              <a:t>Software testing </a:t>
            </a:r>
            <a:r>
              <a:rPr lang="en-US" dirty="0"/>
              <a:t>consists of the dynamic verification that a program provides expected behaviors on a finite set of test cases, suitably selected from the usually infinite execution domain. </a:t>
            </a:r>
          </a:p>
          <a:p>
            <a:pPr lvl="1"/>
            <a:r>
              <a:rPr lang="en-US" dirty="0"/>
              <a:t>Dynamic: This term means that testing always implies executing the program on selected inputs. </a:t>
            </a:r>
          </a:p>
          <a:p>
            <a:r>
              <a:rPr lang="en-US" dirty="0"/>
              <a:t>Static Code Analysis commonly refers to the running of Static Code Analysis tools that attempt to highlight possible vulnerabilities within source code without executing it.</a:t>
            </a:r>
          </a:p>
          <a:p>
            <a:pPr lvl="1"/>
            <a:endParaRPr lang="en-US" dirty="0"/>
          </a:p>
          <a:p>
            <a:endParaRPr lang="en-US" dirty="0"/>
          </a:p>
        </p:txBody>
      </p:sp>
    </p:spTree>
    <p:extLst>
      <p:ext uri="{BB962C8B-B14F-4D97-AF65-F5344CB8AC3E}">
        <p14:creationId xmlns:p14="http://schemas.microsoft.com/office/powerpoint/2010/main" val="183903984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TITLE" val="8D8LTkDP"/>
  <p:tag name="TAG_BACKING_FORM_KEY" val="525972-https://vandalsuidaho-my.sharepoint.com/personal/jimaf_uidaho_edu/documents/cybersecurity degree/dual credit cyb 110/lectures from spring cyb 110/lecture 1 - introduction.pptx"/>
  <p:tag name="ARTICULATE_PRESENTER_VERSION" val="8"/>
  <p:tag name="ARTICULATE_PROJECT_OPEN" val="0"/>
  <p:tag name="ARTICULATE_SLIDE_COUNT" val="3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UI_ED_template_2015">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dvantage">
      <a:majorFont>
        <a:latin typeface="Rockwell"/>
        <a:ea typeface=""/>
        <a:cs typeface=""/>
        <a:font script="Jpan" typeface="ＭＳ ゴシック"/>
        <a:font script="Hans" typeface="宋体"/>
        <a:font script="Hant" typeface="新細明體"/>
      </a:majorFont>
      <a:minorFont>
        <a:latin typeface="Rockwell"/>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I_ENG_template_2015 (1).potx" id="{3BF9F4F5-4290-4F90-98F1-89A3765D9459}" vid="{D534E3E7-C2A2-4DEE-BFED-469821C43149}"/>
    </a:ext>
  </a:extLst>
</a:theme>
</file>

<file path=ppt/theme/theme2.xml><?xml version="1.0" encoding="utf-8"?>
<a:theme xmlns:a="http://schemas.openxmlformats.org/drawingml/2006/main" name="Titl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a:lstStyle>
        <a:defPPr>
          <a:defRPr dirty="0" smtClean="0"/>
        </a:defPPr>
      </a:lstStyle>
    </a:txDef>
  </a:objectDefaults>
  <a:extraClrSchemeLst/>
  <a:extLst>
    <a:ext uri="{05A4C25C-085E-4340-85A3-A5531E510DB2}">
      <thm15:themeFamily xmlns:thm15="http://schemas.microsoft.com/office/thememl/2012/main" name="UI_ENG_template_2015 (1).potx" id="{3BF9F4F5-4290-4F90-98F1-89A3765D9459}" vid="{5D1A1C26-7DCE-4529-8BF2-32FF51C5B45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4760E5FD0473D4CB63D0154B06E516F" ma:contentTypeVersion="12" ma:contentTypeDescription="Create a new document." ma:contentTypeScope="" ma:versionID="09edf825b5912388e7ca2ea6d1de1557">
  <xsd:schema xmlns:xsd="http://www.w3.org/2001/XMLSchema" xmlns:xs="http://www.w3.org/2001/XMLSchema" xmlns:p="http://schemas.microsoft.com/office/2006/metadata/properties" xmlns:ns3="7fe36b7c-cba8-4215-9209-ceaf5296f0ff" xmlns:ns4="ff1ac381-a94a-4da3-8726-f5a4c8832f39" targetNamespace="http://schemas.microsoft.com/office/2006/metadata/properties" ma:root="true" ma:fieldsID="dc34467f3000ac1b9c3f8caf7263c8bd" ns3:_="" ns4:_="">
    <xsd:import namespace="7fe36b7c-cba8-4215-9209-ceaf5296f0ff"/>
    <xsd:import namespace="ff1ac381-a94a-4da3-8726-f5a4c8832f39"/>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4:SharedWithUsers" minOccurs="0"/>
                <xsd:element ref="ns4:SharedWithDetails" minOccurs="0"/>
                <xsd:element ref="ns4:SharingHintHash" minOccurs="0"/>
                <xsd:element ref="ns3:MediaServiceOCR"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fe36b7c-cba8-4215-9209-ceaf5296f0ff"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f1ac381-a94a-4da3-8726-f5a4c8832f39"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SharingHintHash" ma:index="14" nillable="true" ma:displayName="Sharing Hint Hash" ma:descriptio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23C1EBF-B7EE-4343-A033-1E65E46B396D}">
  <ds:schemaRefs>
    <ds:schemaRef ds:uri="http://www.w3.org/XML/1998/namespace"/>
    <ds:schemaRef ds:uri="7fe36b7c-cba8-4215-9209-ceaf5296f0ff"/>
    <ds:schemaRef ds:uri="http://purl.org/dc/elements/1.1/"/>
    <ds:schemaRef ds:uri="http://purl.org/dc/dcmitype/"/>
    <ds:schemaRef ds:uri="http://schemas.openxmlformats.org/package/2006/metadata/core-properties"/>
    <ds:schemaRef ds:uri="http://purl.org/dc/terms/"/>
    <ds:schemaRef ds:uri="http://schemas.microsoft.com/office/2006/documentManagement/types"/>
    <ds:schemaRef ds:uri="http://schemas.microsoft.com/office/2006/metadata/properties"/>
    <ds:schemaRef ds:uri="http://schemas.microsoft.com/office/infopath/2007/PartnerControls"/>
    <ds:schemaRef ds:uri="ff1ac381-a94a-4da3-8726-f5a4c8832f39"/>
  </ds:schemaRefs>
</ds:datastoreItem>
</file>

<file path=customXml/itemProps2.xml><?xml version="1.0" encoding="utf-8"?>
<ds:datastoreItem xmlns:ds="http://schemas.openxmlformats.org/officeDocument/2006/customXml" ds:itemID="{72D7F16E-42E2-4156-9AF2-3950717BB8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fe36b7c-cba8-4215-9209-ceaf5296f0ff"/>
    <ds:schemaRef ds:uri="ff1ac381-a94a-4da3-8726-f5a4c8832f3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FA4B46C-3CCA-487D-A9B7-2402D13DBD6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UI_ENG_template_2015</Template>
  <TotalTime>3340</TotalTime>
  <Words>7081</Words>
  <Application>Microsoft Macintosh PowerPoint</Application>
  <PresentationFormat>On-screen Show (16:9)</PresentationFormat>
  <Paragraphs>927</Paragraphs>
  <Slides>114</Slides>
  <Notes>28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114</vt:i4>
      </vt:variant>
    </vt:vector>
  </HeadingPairs>
  <TitlesOfParts>
    <vt:vector size="124" baseType="lpstr">
      <vt:lpstr>Arial</vt:lpstr>
      <vt:lpstr>Calibri</vt:lpstr>
      <vt:lpstr>Cambria Math</vt:lpstr>
      <vt:lpstr>Courier</vt:lpstr>
      <vt:lpstr>Courier New</vt:lpstr>
      <vt:lpstr>Helvetica</vt:lpstr>
      <vt:lpstr>Rockwell</vt:lpstr>
      <vt:lpstr>Wingdings</vt:lpstr>
      <vt:lpstr>UI_ED_template_2015</vt:lpstr>
      <vt:lpstr>Title</vt:lpstr>
      <vt:lpstr>CYB 110 Cybersecurity and privacy Module 13 - Software security  Jim Alves-Foss and Jia Song</vt:lpstr>
      <vt:lpstr>Outline </vt:lpstr>
      <vt:lpstr>Outline </vt:lpstr>
      <vt:lpstr>Software security</vt:lpstr>
      <vt:lpstr>Outline</vt:lpstr>
      <vt:lpstr>Software development life cycle (sdlc)</vt:lpstr>
      <vt:lpstr>Classifying Vulnerabilities</vt:lpstr>
      <vt:lpstr>Classifying Vulnerabilities</vt:lpstr>
      <vt:lpstr>Example</vt:lpstr>
      <vt:lpstr>How do we manage vulnerabilities?</vt:lpstr>
      <vt:lpstr>outline</vt:lpstr>
      <vt:lpstr>Secure Programming design principles</vt:lpstr>
      <vt:lpstr>Programming design principles</vt:lpstr>
      <vt:lpstr>1. Least Privilege (need to know)</vt:lpstr>
      <vt:lpstr>1. Least Privilege </vt:lpstr>
      <vt:lpstr>2. Fail-safe Defaults</vt:lpstr>
      <vt:lpstr>2. Fail-safe Defaults</vt:lpstr>
      <vt:lpstr>3. Economy Of Mechanism</vt:lpstr>
      <vt:lpstr>4. Complete Mediation</vt:lpstr>
      <vt:lpstr>5. Separation Of Privilege Principle (Defense In Depth)</vt:lpstr>
      <vt:lpstr>6. Open Design</vt:lpstr>
      <vt:lpstr>7. Least Common Mechanism</vt:lpstr>
      <vt:lpstr>8. Least Astonishment</vt:lpstr>
      <vt:lpstr>outline</vt:lpstr>
      <vt:lpstr>Secure Programming design principles</vt:lpstr>
      <vt:lpstr>PowerPoint Presentation</vt:lpstr>
      <vt:lpstr>Principle #1</vt:lpstr>
      <vt:lpstr>Principle #1:</vt:lpstr>
      <vt:lpstr>Principle #2:  </vt:lpstr>
      <vt:lpstr>Principle #3</vt:lpstr>
      <vt:lpstr>Principle #3:</vt:lpstr>
      <vt:lpstr>PowerPoint Presentation</vt:lpstr>
      <vt:lpstr>Principle #3:</vt:lpstr>
      <vt:lpstr>Principle #4:</vt:lpstr>
      <vt:lpstr>Principle #5:</vt:lpstr>
      <vt:lpstr>Principle #6:</vt:lpstr>
      <vt:lpstr>Principle #7:</vt:lpstr>
      <vt:lpstr>Principle #7:</vt:lpstr>
      <vt:lpstr>Principle #8:</vt:lpstr>
      <vt:lpstr>Principle #8:</vt:lpstr>
      <vt:lpstr>Principle #8:</vt:lpstr>
      <vt:lpstr>Principle #9:</vt:lpstr>
      <vt:lpstr>Principle #10: </vt:lpstr>
      <vt:lpstr>PowerPoint Presentation</vt:lpstr>
      <vt:lpstr>Software development life cycle (sdlc)</vt:lpstr>
      <vt:lpstr>outline</vt:lpstr>
      <vt:lpstr>robust programming</vt:lpstr>
      <vt:lpstr>Defensive programming</vt:lpstr>
      <vt:lpstr>PowerPoint Presentation</vt:lpstr>
      <vt:lpstr>all INPUT IS EVIL!</vt:lpstr>
      <vt:lpstr>Input validation</vt:lpstr>
      <vt:lpstr>Input validation</vt:lpstr>
      <vt:lpstr>Input validation</vt:lpstr>
      <vt:lpstr>Unintentional Programming Oversights Vs. Malicious Code</vt:lpstr>
      <vt:lpstr>outline</vt:lpstr>
      <vt:lpstr>Memory Corruption</vt:lpstr>
      <vt:lpstr>Example: Buffer  overflow</vt:lpstr>
      <vt:lpstr>Example: Buffer  overflow</vt:lpstr>
      <vt:lpstr>Example: Buffer  overflow</vt:lpstr>
      <vt:lpstr>Example: Buffer  overflow</vt:lpstr>
      <vt:lpstr>overwrite the return address</vt:lpstr>
      <vt:lpstr>overwrite the return address</vt:lpstr>
      <vt:lpstr>data type in c/c++</vt:lpstr>
      <vt:lpstr>Unsigned Integers</vt:lpstr>
      <vt:lpstr>Signed Integers</vt:lpstr>
      <vt:lpstr>Two’s Complement (Max and Min)</vt:lpstr>
      <vt:lpstr>Example Integer Ranges</vt:lpstr>
      <vt:lpstr>integer overflow </vt:lpstr>
      <vt:lpstr>outline</vt:lpstr>
      <vt:lpstr>source code and executable</vt:lpstr>
      <vt:lpstr>Code auditing - Outline</vt:lpstr>
      <vt:lpstr>Code auditing</vt:lpstr>
      <vt:lpstr>Preassessment (1)</vt:lpstr>
      <vt:lpstr>Preassessment (2)</vt:lpstr>
      <vt:lpstr>Application Review (1)</vt:lpstr>
      <vt:lpstr>Application Review (2)</vt:lpstr>
      <vt:lpstr>Application Review (3)</vt:lpstr>
      <vt:lpstr>Application Review (4)</vt:lpstr>
      <vt:lpstr>Work (1)</vt:lpstr>
      <vt:lpstr>Work (2)</vt:lpstr>
      <vt:lpstr>Reflect (1)</vt:lpstr>
      <vt:lpstr>Reflect (2)</vt:lpstr>
      <vt:lpstr>Documentation and Analysis (1)</vt:lpstr>
      <vt:lpstr>Summary: Code Auditing Process </vt:lpstr>
      <vt:lpstr>Code auditing - Outline</vt:lpstr>
      <vt:lpstr>Code auditing strategies</vt:lpstr>
      <vt:lpstr>Code Comprehension Strategies</vt:lpstr>
      <vt:lpstr>Code Comprehension Strategies</vt:lpstr>
      <vt:lpstr>Code Comprehension Strategies</vt:lpstr>
      <vt:lpstr>Candidate Point (CP) Strategies</vt:lpstr>
      <vt:lpstr>Unsafe utility functions in C</vt:lpstr>
      <vt:lpstr>Candidate Point Strategies</vt:lpstr>
      <vt:lpstr>Candidate Point (CP) Strategies</vt:lpstr>
      <vt:lpstr>Code auditing - Outline</vt:lpstr>
      <vt:lpstr>Static code analysis </vt:lpstr>
      <vt:lpstr>Static code analysis</vt:lpstr>
      <vt:lpstr>dEMO - flawfinder (for C/C++)   https://dwheeler.com/flawfinder/</vt:lpstr>
      <vt:lpstr>outline</vt:lpstr>
      <vt:lpstr>Software Testing</vt:lpstr>
      <vt:lpstr>Types of testing</vt:lpstr>
      <vt:lpstr>Software Testing Methods</vt:lpstr>
      <vt:lpstr>Fuzzing</vt:lpstr>
      <vt:lpstr>Weaknesses in Fuzzers</vt:lpstr>
      <vt:lpstr>Traditional fuzzing vs. smart fuzzing</vt:lpstr>
      <vt:lpstr>Fuzzing </vt:lpstr>
      <vt:lpstr>Mutation-Based Fuzzing</vt:lpstr>
      <vt:lpstr>Generation-Based Fuzzing</vt:lpstr>
      <vt:lpstr>How much fuzz is enough?</vt:lpstr>
      <vt:lpstr>Code coverage</vt:lpstr>
      <vt:lpstr>path coverage</vt:lpstr>
      <vt:lpstr>Code coverage</vt:lpstr>
      <vt:lpstr>AFL</vt:lpstr>
      <vt:lpstr>References</vt:lpstr>
      <vt:lpstr>  Please attribute Dr. Jim Alves-Foss and Dr. Jia Song, University of Idaho         Except where otherwise noted, this work is licensed under https://creativecommons.org/licenses/by-nc-sa/4.0/  Not withstanding the non-commercial license terms, non-profit educational institutions are granted a non-exclusive license to adapt and use this material, with attribution.  Creative Commons and the double C in a circle are registered trademarks of Creative commons in the United States and other countries. Third party marks and brands are the property of their respective holders.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Diversifying binaries for improved security  Jim Alves-Foss</dc:title>
  <dc:creator>Alves-Foss, James (jimaf@uidaho.edu)</dc:creator>
  <cp:lastModifiedBy>Song, Jia (jsong@uidaho.edu)</cp:lastModifiedBy>
  <cp:revision>45</cp:revision>
  <dcterms:created xsi:type="dcterms:W3CDTF">2019-10-29T15:40:59Z</dcterms:created>
  <dcterms:modified xsi:type="dcterms:W3CDTF">2021-06-18T05:47:56Z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Presentation1</vt:lpwstr>
  </property>
  <property fmtid="{D5CDD505-2E9C-101B-9397-08002B2CF9AE}" pid="3" name="ContentTypeId">
    <vt:lpwstr>0x01010024760E5FD0473D4CB63D0154B06E516F</vt:lpwstr>
  </property>
  <property fmtid="{D5CDD505-2E9C-101B-9397-08002B2CF9AE}" pid="4" name="ArticulateUseProject">
    <vt:lpwstr>1</vt:lpwstr>
  </property>
  <property fmtid="{D5CDD505-2E9C-101B-9397-08002B2CF9AE}" pid="5" name="ArticulateProjectVersion">
    <vt:lpwstr>8</vt:lpwstr>
  </property>
  <property fmtid="{D5CDD505-2E9C-101B-9397-08002B2CF9AE}" pid="6" name="ArticulateGUID">
    <vt:lpwstr>0A0575A7-34C7-4404-B28C-BD2DDDA0BEB3</vt:lpwstr>
  </property>
  <property fmtid="{D5CDD505-2E9C-101B-9397-08002B2CF9AE}" pid="7" name="ArticulateProjectFull">
    <vt:lpwstr>https://vandalsuidaho-my.sharepoint.com/personal/jimaf_uidaho_edu/Documents/Cybersecurity Degree/Dual Credit CYB 110/Lectures from Spring CYB 110\Lecture 1 - Introduction.ppta</vt:lpwstr>
  </property>
</Properties>
</file>